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9" r:id="rId3"/>
    <p:sldId id="262" r:id="rId4"/>
    <p:sldId id="261" r:id="rId5"/>
    <p:sldId id="263" r:id="rId6"/>
    <p:sldId id="264" r:id="rId7"/>
    <p:sldId id="265" r:id="rId8"/>
    <p:sldId id="258" r:id="rId9"/>
    <p:sldId id="257" r:id="rId10"/>
    <p:sldId id="267" r:id="rId11"/>
    <p:sldId id="274" r:id="rId12"/>
    <p:sldId id="278" r:id="rId13"/>
    <p:sldId id="269" r:id="rId14"/>
    <p:sldId id="271" r:id="rId15"/>
    <p:sldId id="273" r:id="rId16"/>
    <p:sldId id="279" r:id="rId17"/>
    <p:sldId id="268" r:id="rId18"/>
    <p:sldId id="280" r:id="rId19"/>
    <p:sldId id="270" r:id="rId2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389D"/>
    <a:srgbClr val="FFCC66"/>
    <a:srgbClr val="1A1498"/>
    <a:srgbClr val="081C82"/>
    <a:srgbClr val="003399"/>
    <a:srgbClr val="000000"/>
    <a:srgbClr val="1737D7"/>
    <a:srgbClr val="071E93"/>
    <a:srgbClr val="001968"/>
    <a:srgbClr val="001C7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4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08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B17B229-9506-4478-BC2B-1D0651BA1F90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163EDD4-FFC9-4104-9E01-E1EF5F9FD1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69E0E8A-138E-4492-A7FD-F4E4479BD901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89BA9A6-9B84-4756-86CB-4E410820C7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CCD814-8C17-4BC9-A10B-8897B5916672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It must be CLEAR WHAT WE VALUE!! High School Athletics is one of the best opportunities for young people</a:t>
            </a:r>
          </a:p>
          <a:p>
            <a:pPr eaLnBrk="1" hangingPunct="1"/>
            <a:r>
              <a:rPr lang="en-US" smtClean="0"/>
              <a:t>to learn valuable life skills including teamwork, discipline respect, sacrifice,</a:t>
            </a:r>
          </a:p>
          <a:p>
            <a:pPr eaLnBrk="1" hangingPunct="1"/>
            <a:r>
              <a:rPr lang="en-US" smtClean="0"/>
              <a:t>leadership, adherence to rules and personal growth through adversity.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038DE-5C2B-433A-B546-9BF0454A6A78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2F42-37E0-4328-B8C1-1AF735CFA7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038DE-5C2B-433A-B546-9BF0454A6A78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2F42-37E0-4328-B8C1-1AF735CFA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038DE-5C2B-433A-B546-9BF0454A6A78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2F42-37E0-4328-B8C1-1AF735CFA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435710B-9EB6-4CFB-8A10-403627CC20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7BB79-8BD1-439A-807A-5E0102A52E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9B16A-35B5-4506-8DA2-42E23F1AE2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76F0E-434B-4744-B1A7-C116BE204A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038DE-5C2B-433A-B546-9BF0454A6A78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2F42-37E0-4328-B8C1-1AF735CFA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038DE-5C2B-433A-B546-9BF0454A6A78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32D2F42-37E0-4328-B8C1-1AF735CFA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038DE-5C2B-433A-B546-9BF0454A6A78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2F42-37E0-4328-B8C1-1AF735CFA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038DE-5C2B-433A-B546-9BF0454A6A78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2F42-37E0-4328-B8C1-1AF735CFA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038DE-5C2B-433A-B546-9BF0454A6A78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2F42-37E0-4328-B8C1-1AF735CFA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038DE-5C2B-433A-B546-9BF0454A6A78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2F42-37E0-4328-B8C1-1AF735CFA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038DE-5C2B-433A-B546-9BF0454A6A78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2F42-37E0-4328-B8C1-1AF735CFA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038DE-5C2B-433A-B546-9BF0454A6A78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D2F42-37E0-4328-B8C1-1AF735CFA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DD038DE-5C2B-433A-B546-9BF0454A6A78}" type="datetimeFigureOut">
              <a:rPr lang="en-US" smtClean="0"/>
              <a:pPr/>
              <a:t>8/11/2010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32D2F42-37E0-4328-B8C1-1AF735CFA7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1.emf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533400"/>
            <a:ext cx="5713243" cy="571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extrusionH="44450">
            <a:bevelB w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>
                <a:solidFill>
                  <a:schemeClr val="tx1"/>
                </a:solidFill>
                <a:latin typeface="Elephant" pitchFamily="18" charset="0"/>
              </a:rPr>
              <a:t>T  E  A  M</a:t>
            </a:r>
            <a:endParaRPr lang="en-US" sz="9600" dirty="0">
              <a:solidFill>
                <a:schemeClr val="tx1"/>
              </a:solidFill>
              <a:latin typeface="Elephant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609600"/>
            <a:ext cx="667638" cy="596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609600"/>
            <a:ext cx="667638" cy="596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609600"/>
            <a:ext cx="667638" cy="596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1295400" y="1371600"/>
            <a:ext cx="6858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Teach, Enforce, Award, Model Appropriate &amp; Ethical Behavior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533400" y="2133600"/>
            <a:ext cx="8077200" cy="3305520"/>
          </a:xfrm>
          <a:prstGeom prst="rect">
            <a:avLst/>
          </a:prstGeom>
          <a:solidFill>
            <a:schemeClr val="tx1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3200" b="1" dirty="0">
                <a:solidFill>
                  <a:schemeClr val="accent2"/>
                </a:solidFill>
                <a:latin typeface="Candara" pitchFamily="34" charset="0"/>
              </a:rPr>
              <a:t>T</a:t>
            </a:r>
            <a:r>
              <a:rPr lang="en-US" sz="2800" b="1" dirty="0">
                <a:solidFill>
                  <a:schemeClr val="accent2"/>
                </a:solidFill>
                <a:latin typeface="Candara" pitchFamily="34" charset="0"/>
              </a:rPr>
              <a:t>EACH</a:t>
            </a:r>
            <a:r>
              <a:rPr lang="en-US" sz="2400" dirty="0">
                <a:solidFill>
                  <a:schemeClr val="accent2"/>
                </a:solidFill>
                <a:latin typeface="Candara" pitchFamily="34" charset="0"/>
              </a:rPr>
              <a:t> students, fans &amp; spectators what is expected</a:t>
            </a:r>
          </a:p>
          <a:p>
            <a:pPr eaLnBrk="1" hangingPunct="1">
              <a:lnSpc>
                <a:spcPct val="120000"/>
              </a:lnSpc>
            </a:pPr>
            <a:r>
              <a:rPr lang="en-US" sz="3200" b="1" dirty="0">
                <a:solidFill>
                  <a:schemeClr val="accent2"/>
                </a:solidFill>
                <a:latin typeface="Candara" pitchFamily="34" charset="0"/>
              </a:rPr>
              <a:t>E</a:t>
            </a:r>
            <a:r>
              <a:rPr lang="en-US" sz="2800" b="1" dirty="0">
                <a:solidFill>
                  <a:schemeClr val="accent2"/>
                </a:solidFill>
                <a:latin typeface="Candara" pitchFamily="34" charset="0"/>
              </a:rPr>
              <a:t>NFORCE</a:t>
            </a:r>
            <a:r>
              <a:rPr lang="en-US" sz="2400" dirty="0">
                <a:solidFill>
                  <a:schemeClr val="accent2"/>
                </a:solidFill>
                <a:latin typeface="Candara" pitchFamily="34" charset="0"/>
              </a:rPr>
              <a:t> the expectations for </a:t>
            </a:r>
            <a:r>
              <a:rPr lang="en-US" sz="2400" dirty="0" smtClean="0">
                <a:solidFill>
                  <a:schemeClr val="accent2"/>
                </a:solidFill>
                <a:latin typeface="Candara" pitchFamily="34" charset="0"/>
              </a:rPr>
              <a:t>appropriate behavior </a:t>
            </a:r>
            <a:endParaRPr lang="en-US" sz="2400" dirty="0">
              <a:solidFill>
                <a:schemeClr val="accent2"/>
              </a:solidFill>
              <a:latin typeface="Candara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sz="3200" b="1" dirty="0">
                <a:solidFill>
                  <a:schemeClr val="accent2"/>
                </a:solidFill>
                <a:latin typeface="Candara" pitchFamily="34" charset="0"/>
              </a:rPr>
              <a:t>A</a:t>
            </a:r>
            <a:r>
              <a:rPr lang="en-US" sz="2800" b="1" dirty="0">
                <a:solidFill>
                  <a:schemeClr val="accent2"/>
                </a:solidFill>
                <a:latin typeface="Candara" pitchFamily="34" charset="0"/>
              </a:rPr>
              <a:t>WARD</a:t>
            </a:r>
            <a:r>
              <a:rPr lang="en-US" sz="2400" dirty="0">
                <a:solidFill>
                  <a:schemeClr val="accent2"/>
                </a:solidFill>
                <a:latin typeface="Candara" pitchFamily="34" charset="0"/>
              </a:rPr>
              <a:t> those that display exemplary sportsmanship </a:t>
            </a:r>
          </a:p>
          <a:p>
            <a:pPr eaLnBrk="1" hangingPunct="1">
              <a:lnSpc>
                <a:spcPct val="120000"/>
              </a:lnSpc>
            </a:pPr>
            <a:r>
              <a:rPr lang="en-US" sz="3200" dirty="0">
                <a:solidFill>
                  <a:schemeClr val="accent2"/>
                </a:solidFill>
                <a:latin typeface="Candara" pitchFamily="34" charset="0"/>
              </a:rPr>
              <a:t>M</a:t>
            </a:r>
            <a:r>
              <a:rPr lang="en-US" sz="2800" b="1" dirty="0">
                <a:solidFill>
                  <a:schemeClr val="accent2"/>
                </a:solidFill>
                <a:latin typeface="Candara" pitchFamily="34" charset="0"/>
              </a:rPr>
              <a:t>ODEL</a:t>
            </a:r>
            <a:r>
              <a:rPr lang="en-US" sz="2400" dirty="0">
                <a:solidFill>
                  <a:schemeClr val="accent2"/>
                </a:solidFill>
                <a:latin typeface="Candara" pitchFamily="34" charset="0"/>
              </a:rPr>
              <a:t> </a:t>
            </a:r>
            <a:r>
              <a:rPr lang="en-US" sz="2400" dirty="0" smtClean="0">
                <a:solidFill>
                  <a:schemeClr val="accent2"/>
                </a:solidFill>
                <a:latin typeface="Candara" pitchFamily="34" charset="0"/>
              </a:rPr>
              <a:t> the values </a:t>
            </a:r>
            <a:r>
              <a:rPr lang="en-US" sz="2400" dirty="0">
                <a:solidFill>
                  <a:schemeClr val="accent2"/>
                </a:solidFill>
                <a:latin typeface="Candara" pitchFamily="34" charset="0"/>
              </a:rPr>
              <a:t>of education-based </a:t>
            </a:r>
            <a:r>
              <a:rPr lang="en-US" sz="2400" dirty="0" smtClean="0">
                <a:solidFill>
                  <a:schemeClr val="accent2"/>
                </a:solidFill>
                <a:latin typeface="Candara" pitchFamily="34" charset="0"/>
              </a:rPr>
              <a:t>athletics</a:t>
            </a:r>
            <a:r>
              <a:rPr lang="en-US" sz="2400" dirty="0" smtClean="0">
                <a:solidFill>
                  <a:schemeClr val="accent2"/>
                </a:solidFill>
              </a:rPr>
              <a:t> </a:t>
            </a:r>
            <a:endParaRPr lang="en-US" sz="2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130000"/>
              </a:lnSpc>
            </a:pPr>
            <a:endParaRPr lang="en-US" sz="2400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4572000"/>
            <a:ext cx="205591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533400"/>
            <a:ext cx="6858000" cy="990600"/>
          </a:xfrm>
          <a:solidFill>
            <a:schemeClr val="tx1"/>
          </a:solidFill>
          <a:ln w="12700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8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TEAM-Up </a:t>
            </a:r>
            <a:r>
              <a:rPr lang="en-US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 Raise the Bar!</a:t>
            </a:r>
            <a:endParaRPr lang="en-US" sz="4000" dirty="0" smtClean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9699" name="Rectangle 1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733800"/>
            <a:ext cx="2286000" cy="2438400"/>
          </a:xfrm>
        </p:spPr>
        <p:txBody>
          <a:bodyPr>
            <a:normAutofit lnSpcReduction="10000"/>
          </a:bodyPr>
          <a:lstStyle/>
          <a:p>
            <a:pPr eaLnBrk="1" hangingPunct="1">
              <a:buNone/>
            </a:pPr>
            <a:r>
              <a:rPr lang="en-US" sz="3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ndara" pitchFamily="34" charset="0"/>
              </a:rPr>
              <a:t>Teach </a:t>
            </a:r>
          </a:p>
          <a:p>
            <a:pPr eaLnBrk="1" hangingPunct="1">
              <a:buNone/>
            </a:pPr>
            <a:r>
              <a:rPr lang="en-US" sz="3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ndara" pitchFamily="34" charset="0"/>
              </a:rPr>
              <a:t>Enforce </a:t>
            </a:r>
          </a:p>
          <a:p>
            <a:pPr eaLnBrk="1" hangingPunct="1">
              <a:buNone/>
            </a:pPr>
            <a:r>
              <a:rPr lang="en-US" sz="3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ndara" pitchFamily="34" charset="0"/>
              </a:rPr>
              <a:t>Award </a:t>
            </a:r>
          </a:p>
          <a:p>
            <a:pPr eaLnBrk="1" hangingPunct="1">
              <a:buNone/>
            </a:pPr>
            <a:r>
              <a:rPr lang="en-US" sz="3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ndara" pitchFamily="34" charset="0"/>
              </a:rPr>
              <a:t>Model 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</p:txBody>
      </p:sp>
      <p:pic>
        <p:nvPicPr>
          <p:cNvPr id="29700" name="Picture 17" descr="Official &amp; Coach Handshake"/>
          <p:cNvPicPr>
            <a:picLocks noChangeAspect="1" noChangeArrowheads="1"/>
          </p:cNvPicPr>
          <p:nvPr/>
        </p:nvPicPr>
        <p:blipFill>
          <a:blip r:embed="rId2"/>
          <a:srcRect l="8653" r="10577"/>
          <a:stretch>
            <a:fillRect/>
          </a:stretch>
        </p:blipFill>
        <p:spPr bwMode="auto">
          <a:xfrm>
            <a:off x="4724400" y="1600200"/>
            <a:ext cx="3886200" cy="247045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9702" name="Line 23"/>
          <p:cNvSpPr>
            <a:spLocks noChangeShapeType="1"/>
          </p:cNvSpPr>
          <p:nvPr/>
        </p:nvSpPr>
        <p:spPr bwMode="auto">
          <a:xfrm>
            <a:off x="2057400" y="1493517"/>
            <a:ext cx="6705600" cy="45719"/>
          </a:xfrm>
          <a:prstGeom prst="line">
            <a:avLst/>
          </a:prstGeom>
          <a:noFill/>
          <a:ln w="57150" cap="rnd">
            <a:solidFill>
              <a:schemeClr val="accent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4038600"/>
            <a:ext cx="2616463" cy="2337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52400"/>
            <a:ext cx="1981310" cy="198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4" descr="Shaking Hands"/>
          <p:cNvPicPr>
            <a:picLocks noChangeAspect="1" noChangeArrowheads="1"/>
          </p:cNvPicPr>
          <p:nvPr/>
        </p:nvPicPr>
        <p:blipFill>
          <a:blip r:embed="rId5"/>
          <a:srcRect l="2194" t="55321" r="51379" b="23886"/>
          <a:stretch>
            <a:fillRect/>
          </a:stretch>
        </p:blipFill>
        <p:spPr bwMode="auto">
          <a:xfrm>
            <a:off x="2438400" y="3733800"/>
            <a:ext cx="3886200" cy="2696646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" name="Rectangle 12"/>
          <p:cNvSpPr txBox="1">
            <a:spLocks noChangeArrowheads="1"/>
          </p:cNvSpPr>
          <p:nvPr/>
        </p:nvSpPr>
        <p:spPr>
          <a:xfrm>
            <a:off x="533400" y="2438400"/>
            <a:ext cx="3962400" cy="914400"/>
          </a:xfrm>
          <a:prstGeom prst="rect">
            <a:avLst/>
          </a:prstGeom>
          <a:solidFill>
            <a:srgbClr val="05389D"/>
          </a:solidFill>
          <a:ln>
            <a:solidFill>
              <a:schemeClr val="accent6"/>
            </a:solidFill>
          </a:ln>
        </p:spPr>
        <p:txBody>
          <a:bodyPr vert="horz">
            <a:normAutofit fontScale="77500" lnSpcReduction="20000"/>
          </a:bodyPr>
          <a:lstStyle/>
          <a:p>
            <a:pPr marL="548640" marR="0" lvl="0" indent="-41148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lang="en-US" sz="4000" b="1" i="1" dirty="0" smtClean="0">
                <a:solidFill>
                  <a:schemeClr val="accent2"/>
                </a:solidFill>
                <a:latin typeface="Aparajita" pitchFamily="34" charset="0"/>
                <a:cs typeface="Aparajita" pitchFamily="34" charset="0"/>
              </a:rPr>
              <a:t>  Share “Best Practices”</a:t>
            </a:r>
            <a:r>
              <a:rPr kumimoji="0" lang="en-US" sz="3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parajita" pitchFamily="34" charset="0"/>
                <a:cs typeface="Aparajita" pitchFamily="34" charset="0"/>
              </a:rPr>
              <a:t> on</a:t>
            </a:r>
          </a:p>
          <a:p>
            <a:pPr marL="548640" marR="0" lvl="0" indent="-41148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3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parajita" pitchFamily="34" charset="0"/>
                <a:cs typeface="Aparajita" pitchFamily="34" charset="0"/>
              </a:rPr>
              <a:t>New</a:t>
            </a:r>
            <a:r>
              <a:rPr kumimoji="0" lang="en-US" sz="3400" b="1" i="1" u="none" strike="noStrike" kern="1200" cap="none" spc="0" normalizeH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parajita" pitchFamily="34" charset="0"/>
                <a:cs typeface="Aparajita" pitchFamily="34" charset="0"/>
              </a:rPr>
              <a:t> </a:t>
            </a:r>
            <a:r>
              <a:rPr kumimoji="0" lang="en-US" sz="3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parajita" pitchFamily="34" charset="0"/>
                <a:cs typeface="Aparajita" pitchFamily="34" charset="0"/>
              </a:rPr>
              <a:t>Sportsmanship  Web Pag</a:t>
            </a: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parajita" pitchFamily="34" charset="0"/>
                <a:cs typeface="Aparajita" pitchFamily="34" charset="0"/>
              </a:rPr>
              <a:t>e</a:t>
            </a:r>
            <a:endParaRPr kumimoji="0" lang="en-US" sz="3200" b="1" i="1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parajita" pitchFamily="34" charset="0"/>
              <a:cs typeface="Aparajita" pitchFamily="34" charset="0"/>
            </a:endParaRP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9600" y="457200"/>
            <a:ext cx="800100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/>
              <a:t>     UHSAA Initiatives </a:t>
            </a:r>
            <a:endParaRPr lang="en-US" dirty="0">
              <a:solidFill>
                <a:srgbClr val="1737D7"/>
              </a:solidFill>
              <a:latin typeface="Candara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>
              <a:solidFill>
                <a:schemeClr val="accent3"/>
              </a:solidFill>
              <a:latin typeface="Candara" pitchFamily="34" charset="0"/>
            </a:endParaRP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WE WILL – </a:t>
            </a:r>
            <a:r>
              <a:rPr lang="en-US" i="1" dirty="0" smtClean="0">
                <a:solidFill>
                  <a:schemeClr val="accent3"/>
                </a:solidFill>
                <a:latin typeface="Candara" pitchFamily="34" charset="0"/>
              </a:rPr>
              <a:t>Sportsmanship Pledge</a:t>
            </a: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DO ROWDY RIGHT – </a:t>
            </a:r>
            <a:r>
              <a:rPr lang="en-US" i="1" dirty="0" smtClean="0">
                <a:solidFill>
                  <a:schemeClr val="accent3"/>
                </a:solidFill>
                <a:latin typeface="Candara" pitchFamily="34" charset="0"/>
              </a:rPr>
              <a:t>Cheer for Your Team</a:t>
            </a: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STUDENT LEADERSHIP SUMMIT – </a:t>
            </a:r>
            <a:r>
              <a:rPr lang="en-US" i="1" dirty="0" smtClean="0">
                <a:solidFill>
                  <a:schemeClr val="accent3"/>
                </a:solidFill>
                <a:latin typeface="Candara" pitchFamily="34" charset="0"/>
              </a:rPr>
              <a:t>June 23, 2012</a:t>
            </a: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PROMOTE THE </a:t>
            </a:r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POSITIVE…</a:t>
            </a:r>
            <a:endParaRPr lang="en-US" dirty="0" smtClean="0">
              <a:solidFill>
                <a:schemeClr val="accent3"/>
              </a:solidFill>
              <a:latin typeface="Candara" pitchFamily="34" charset="0"/>
            </a:endParaRP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SCHOOL SPORTSMANSHIP AWARD PROGRAM</a:t>
            </a:r>
          </a:p>
          <a:p>
            <a:pPr>
              <a:buNone/>
            </a:pPr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		       “Raise the Bar, Earn Your Star!”</a:t>
            </a:r>
            <a:endParaRPr lang="en-US" sz="4000" dirty="0" smtClean="0">
              <a:solidFill>
                <a:schemeClr val="accent3"/>
              </a:solidFill>
              <a:latin typeface="Forte" pitchFamily="66" charset="0"/>
            </a:endParaRPr>
          </a:p>
          <a:p>
            <a:pPr>
              <a:buNone/>
            </a:pPr>
            <a:r>
              <a:rPr lang="en-US" sz="4400" u="sng" dirty="0" smtClean="0">
                <a:latin typeface="Forte" pitchFamily="66" charset="0"/>
              </a:rPr>
              <a:t>Sportsmanship Is Our Business!</a:t>
            </a:r>
            <a:endParaRPr lang="en-US" sz="3600" u="sng" dirty="0" smtClean="0">
              <a:latin typeface="Candara" pitchFamily="34" charset="0"/>
            </a:endParaRPr>
          </a:p>
          <a:p>
            <a:endParaRPr lang="en-US" dirty="0" smtClean="0">
              <a:solidFill>
                <a:schemeClr val="accent3"/>
              </a:solidFill>
              <a:latin typeface="Candara" pitchFamily="34" charset="0"/>
            </a:endParaRPr>
          </a:p>
          <a:p>
            <a:endParaRPr lang="en-US" dirty="0">
              <a:solidFill>
                <a:schemeClr val="accent3"/>
              </a:solidFill>
              <a:latin typeface="Candara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2400"/>
            <a:ext cx="1676400" cy="1677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title"/>
          </p:nvPr>
        </p:nvSpPr>
        <p:spPr>
          <a:xfrm>
            <a:off x="2743200" y="304800"/>
            <a:ext cx="4495800" cy="914400"/>
          </a:xfrm>
          <a:solidFill>
            <a:schemeClr val="tx1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l" eaLnBrk="1" hangingPunct="1">
              <a:buFont typeface="Wingdings" pitchFamily="2" charset="2"/>
              <a:buNone/>
              <a:defRPr/>
            </a:pPr>
            <a:r>
              <a:rPr lang="en-US" sz="51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 WE WILL!</a:t>
            </a:r>
            <a:r>
              <a:rPr lang="en-US" sz="69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  <a:endParaRPr lang="en-US" sz="6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795" name="Text Box 7"/>
          <p:cNvSpPr txBox="1">
            <a:spLocks noChangeArrowheads="1"/>
          </p:cNvSpPr>
          <p:nvPr/>
        </p:nvSpPr>
        <p:spPr bwMode="auto">
          <a:xfrm>
            <a:off x="304800" y="1219200"/>
            <a:ext cx="8610049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Candara" pitchFamily="34" charset="0"/>
              </a:rPr>
              <a:t>WE WILL </a:t>
            </a:r>
            <a:r>
              <a:rPr lang="en-US" sz="2400" b="1" dirty="0">
                <a:latin typeface="Candara" pitchFamily="34" charset="0"/>
              </a:rPr>
              <a:t>play fair and play by the rules</a:t>
            </a:r>
          </a:p>
          <a:p>
            <a:r>
              <a:rPr lang="en-US" sz="2400" b="1" dirty="0">
                <a:latin typeface="Candara" pitchFamily="34" charset="0"/>
              </a:rPr>
              <a:t>Represent our schools with integrity</a:t>
            </a:r>
          </a:p>
          <a:p>
            <a:endParaRPr lang="en-US" sz="1200" b="1" dirty="0">
              <a:latin typeface="Candara" pitchFamily="34" charset="0"/>
            </a:endParaRPr>
          </a:p>
          <a:p>
            <a:r>
              <a:rPr lang="en-US" sz="2400" b="1" dirty="0">
                <a:solidFill>
                  <a:schemeClr val="accent2"/>
                </a:solidFill>
                <a:latin typeface="Candara" pitchFamily="34" charset="0"/>
              </a:rPr>
              <a:t>WE WILL </a:t>
            </a:r>
            <a:r>
              <a:rPr lang="en-US" sz="2400" b="1" dirty="0">
                <a:latin typeface="Candara" pitchFamily="34" charset="0"/>
              </a:rPr>
              <a:t>treat our opponents with the dignity they have earned</a:t>
            </a:r>
          </a:p>
          <a:p>
            <a:r>
              <a:rPr lang="en-US" sz="2400" b="1" dirty="0">
                <a:latin typeface="Candara" pitchFamily="34" charset="0"/>
              </a:rPr>
              <a:t>And respect coaches and officials</a:t>
            </a:r>
          </a:p>
          <a:p>
            <a:endParaRPr lang="en-US" sz="1200" b="1" dirty="0">
              <a:latin typeface="Candara" pitchFamily="34" charset="0"/>
            </a:endParaRPr>
          </a:p>
          <a:p>
            <a:r>
              <a:rPr lang="en-US" sz="2400" b="1" dirty="0">
                <a:solidFill>
                  <a:schemeClr val="accent2"/>
                </a:solidFill>
                <a:latin typeface="Candara" pitchFamily="34" charset="0"/>
              </a:rPr>
              <a:t>WE WILL </a:t>
            </a:r>
            <a:r>
              <a:rPr lang="en-US" sz="2400" b="1" dirty="0">
                <a:latin typeface="Candara" pitchFamily="34" charset="0"/>
              </a:rPr>
              <a:t>value our opportunity to compete</a:t>
            </a:r>
          </a:p>
          <a:p>
            <a:r>
              <a:rPr lang="en-US" sz="2400" b="1" dirty="0">
                <a:latin typeface="Candara" pitchFamily="34" charset="0"/>
              </a:rPr>
              <a:t>And thank those who support us</a:t>
            </a:r>
          </a:p>
          <a:p>
            <a:endParaRPr lang="en-US" sz="1200" b="1" dirty="0">
              <a:latin typeface="Candara" pitchFamily="34" charset="0"/>
            </a:endParaRPr>
          </a:p>
          <a:p>
            <a:r>
              <a:rPr lang="en-US" sz="2400" b="1" dirty="0">
                <a:solidFill>
                  <a:schemeClr val="accent2"/>
                </a:solidFill>
                <a:latin typeface="Candara" pitchFamily="34" charset="0"/>
              </a:rPr>
              <a:t>WE WILL </a:t>
            </a:r>
            <a:r>
              <a:rPr lang="en-US" sz="2400" b="1" dirty="0">
                <a:latin typeface="Candara" pitchFamily="34" charset="0"/>
              </a:rPr>
              <a:t>always do our best to achieve what we can achieve</a:t>
            </a:r>
          </a:p>
          <a:p>
            <a:r>
              <a:rPr lang="en-US" sz="2400" b="1" dirty="0">
                <a:latin typeface="Candara" pitchFamily="34" charset="0"/>
              </a:rPr>
              <a:t>Individually and more importantly—as a team</a:t>
            </a:r>
          </a:p>
          <a:p>
            <a:endParaRPr lang="en-US" sz="1200" b="1" dirty="0">
              <a:latin typeface="Candara" pitchFamily="34" charset="0"/>
            </a:endParaRPr>
          </a:p>
          <a:p>
            <a:r>
              <a:rPr lang="en-US" sz="2400" b="1" dirty="0">
                <a:latin typeface="Candara" pitchFamily="34" charset="0"/>
              </a:rPr>
              <a:t>And when the game is over, </a:t>
            </a:r>
          </a:p>
          <a:p>
            <a:r>
              <a:rPr lang="en-US" sz="2400" b="1" dirty="0" smtClean="0">
                <a:solidFill>
                  <a:schemeClr val="accent2"/>
                </a:solidFill>
                <a:latin typeface="Candara" pitchFamily="34" charset="0"/>
              </a:rPr>
              <a:t>WE WILL </a:t>
            </a:r>
            <a:r>
              <a:rPr lang="en-US" sz="2400" b="1" dirty="0">
                <a:solidFill>
                  <a:schemeClr val="accent2"/>
                </a:solidFill>
                <a:latin typeface="Candara" pitchFamily="34" charset="0"/>
              </a:rPr>
              <a:t>shake hands—win or lose</a:t>
            </a:r>
          </a:p>
          <a:p>
            <a:r>
              <a:rPr lang="en-US" sz="2400" b="1" dirty="0">
                <a:latin typeface="Candara" pitchFamily="34" charset="0"/>
              </a:rPr>
              <a:t>It’s the right thing to do </a:t>
            </a:r>
            <a:endParaRPr lang="en-US" sz="2000" b="1" dirty="0">
              <a:latin typeface="Candara" pitchFamily="34" charset="0"/>
            </a:endParaRPr>
          </a:p>
        </p:txBody>
      </p:sp>
      <p:sp>
        <p:nvSpPr>
          <p:cNvPr id="33797" name="Line 12"/>
          <p:cNvSpPr>
            <a:spLocks noChangeShapeType="1"/>
          </p:cNvSpPr>
          <p:nvPr/>
        </p:nvSpPr>
        <p:spPr bwMode="auto">
          <a:xfrm flipV="1">
            <a:off x="2971800" y="1143000"/>
            <a:ext cx="4114800" cy="0"/>
          </a:xfrm>
          <a:prstGeom prst="line">
            <a:avLst/>
          </a:prstGeom>
          <a:noFill/>
          <a:ln w="57150" cap="rnd">
            <a:solidFill>
              <a:schemeClr val="accent3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417295">
            <a:off x="1345511" y="-377833"/>
            <a:ext cx="2017263" cy="180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0800" y="4572000"/>
            <a:ext cx="2057400" cy="2058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533400" y="228600"/>
            <a:ext cx="7924800" cy="533400"/>
          </a:xfrm>
          <a:prstGeom prst="rect">
            <a:avLst/>
          </a:prstGeom>
          <a:solidFill>
            <a:schemeClr val="accent2"/>
          </a:solidFill>
          <a:ln w="12700">
            <a:solidFill>
              <a:srgbClr val="16020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3200" dirty="0" smtClean="0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pperplate Gothic Bold" pitchFamily="34" charset="0"/>
              </a:rPr>
              <a:t>   </a:t>
            </a:r>
            <a:r>
              <a:rPr lang="en-US" sz="3000" dirty="0" smtClean="0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pperplate Gothic Bold" pitchFamily="34" charset="0"/>
              </a:rPr>
              <a:t>Get </a:t>
            </a:r>
            <a:r>
              <a:rPr lang="en-US" sz="3000" dirty="0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pperplate Gothic Bold" pitchFamily="34" charset="0"/>
              </a:rPr>
              <a:t>LOUD, Be </a:t>
            </a:r>
            <a:r>
              <a:rPr lang="en-US" sz="3000" dirty="0" smtClean="0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pperplate Gothic Bold" pitchFamily="34" charset="0"/>
              </a:rPr>
              <a:t>Proud, be positive!</a:t>
            </a:r>
            <a:endParaRPr lang="en-US" sz="3000" dirty="0">
              <a:solidFill>
                <a:srgbClr val="DE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pperplate Gothic Bold" pitchFamily="34" charset="0"/>
            </a:endParaRPr>
          </a:p>
        </p:txBody>
      </p:sp>
      <p:pic>
        <p:nvPicPr>
          <p:cNvPr id="9" name="Picture 11" descr="Cheerlead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19200" y="990600"/>
            <a:ext cx="6693013" cy="35452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295400" y="4800600"/>
            <a:ext cx="6781800" cy="1676400"/>
          </a:xfrm>
          <a:prstGeom prst="rect">
            <a:avLst/>
          </a:prstGeom>
          <a:solidFill>
            <a:srgbClr val="160202"/>
          </a:solidFill>
          <a:ln w="28575">
            <a:solidFill>
              <a:srgbClr val="160202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DO ROWDY RIGHT</a:t>
            </a:r>
          </a:p>
          <a:p>
            <a:pPr>
              <a:defRPr/>
            </a:pPr>
            <a:r>
              <a:rPr lang="en-US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ndara" pitchFamily="34" charset="0"/>
              </a:rPr>
              <a:t>CHEER </a:t>
            </a:r>
            <a:r>
              <a:rPr lang="en-US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ndara" pitchFamily="34" charset="0"/>
              </a:rPr>
              <a:t>FOR YOUR TEAM</a:t>
            </a:r>
            <a:endParaRPr lang="en-US" sz="44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ChangeArrowheads="1"/>
          </p:cNvSpPr>
          <p:nvPr/>
        </p:nvSpPr>
        <p:spPr bwMode="auto">
          <a:xfrm>
            <a:off x="762000" y="2209800"/>
            <a:ext cx="8001000" cy="121920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endParaRPr lang="en-US" sz="3600" b="1" dirty="0">
              <a:solidFill>
                <a:srgbClr val="DE0000"/>
              </a:solidFill>
            </a:endParaRPr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sz="3600" dirty="0" smtClean="0">
                <a:solidFill>
                  <a:schemeClr val="accent2"/>
                </a:solidFill>
              </a:rPr>
              <a:t>  Saturday</a:t>
            </a:r>
            <a:r>
              <a:rPr lang="en-US" sz="3600" dirty="0">
                <a:solidFill>
                  <a:schemeClr val="accent2"/>
                </a:solidFill>
              </a:rPr>
              <a:t>,</a:t>
            </a:r>
            <a:r>
              <a:rPr lang="en-US" sz="3600" b="1" dirty="0">
                <a:solidFill>
                  <a:schemeClr val="accent2"/>
                </a:solidFill>
              </a:rPr>
              <a:t> June 23, 2012</a:t>
            </a:r>
          </a:p>
          <a:p>
            <a:pPr algn="ctr"/>
            <a:endParaRPr lang="en-US" sz="3600" dirty="0"/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2084388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UHSAA-UIAAA </a:t>
            </a:r>
            <a:br>
              <a:rPr lang="en-US" sz="4400" dirty="0" smtClean="0"/>
            </a:br>
            <a:r>
              <a:rPr lang="en-US" sz="3600" dirty="0" smtClean="0"/>
              <a:t>Student Leadership Summit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733800"/>
            <a:ext cx="8229600" cy="4530725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Candara" pitchFamily="34" charset="0"/>
              </a:rPr>
              <a:t>Approximately 250 students from</a:t>
            </a:r>
            <a:r>
              <a:rPr lang="en-US" dirty="0" smtClean="0">
                <a:latin typeface="Candara" pitchFamily="34" charset="0"/>
              </a:rPr>
              <a:t> </a:t>
            </a:r>
            <a:r>
              <a:rPr lang="en-US" sz="2800" dirty="0" smtClean="0">
                <a:latin typeface="Candara" pitchFamily="34" charset="0"/>
              </a:rPr>
              <a:t>across Utah</a:t>
            </a:r>
          </a:p>
          <a:p>
            <a:pPr eaLnBrk="1" hangingPunct="1"/>
            <a:r>
              <a:rPr lang="en-US" sz="2800" dirty="0" smtClean="0">
                <a:latin typeface="Candara" pitchFamily="34" charset="0"/>
              </a:rPr>
              <a:t>Representation from all member schools</a:t>
            </a:r>
          </a:p>
          <a:p>
            <a:pPr eaLnBrk="1" hangingPunct="1"/>
            <a:r>
              <a:rPr lang="en-US" sz="2800" dirty="0" smtClean="0">
                <a:latin typeface="Candara" pitchFamily="34" charset="0"/>
              </a:rPr>
              <a:t>Invite 2 students from each school</a:t>
            </a:r>
          </a:p>
        </p:txBody>
      </p:sp>
      <p:sp>
        <p:nvSpPr>
          <p:cNvPr id="30725" name="WordArt 4"/>
          <p:cNvSpPr>
            <a:spLocks noChangeArrowheads="1" noChangeShapeType="1" noTextEdit="1"/>
          </p:cNvSpPr>
          <p:nvPr/>
        </p:nvSpPr>
        <p:spPr bwMode="auto">
          <a:xfrm>
            <a:off x="2133600" y="5410200"/>
            <a:ext cx="5257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latin typeface="Arial"/>
                <a:cs typeface="Arial"/>
              </a:rPr>
              <a:t>Raising the Bar!</a:t>
            </a:r>
          </a:p>
        </p:txBody>
      </p:sp>
      <p:pic>
        <p:nvPicPr>
          <p:cNvPr id="8" name="Picture 7" descr="LOGO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28800"/>
            <a:ext cx="1828800" cy="1828800"/>
          </a:xfrm>
          <a:prstGeom prst="rect">
            <a:avLst/>
          </a:prstGeom>
        </p:spPr>
      </p:pic>
      <p:pic>
        <p:nvPicPr>
          <p:cNvPr id="9" name="Picture 8" descr="UIAAA logo-mediu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43800" y="1905000"/>
            <a:ext cx="1219200" cy="1713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981200"/>
          </a:xfrm>
        </p:spPr>
        <p:txBody>
          <a:bodyPr/>
          <a:lstStyle/>
          <a:p>
            <a:r>
              <a:rPr lang="en-US" dirty="0" smtClean="0"/>
              <a:t>     School Sportsmanship</a:t>
            </a:r>
            <a:br>
              <a:rPr lang="en-US" dirty="0" smtClean="0"/>
            </a:br>
            <a:r>
              <a:rPr lang="en-US" dirty="0" smtClean="0"/>
              <a:t>      Banner Award Program</a:t>
            </a:r>
            <a:br>
              <a:rPr lang="en-US" dirty="0" smtClean="0"/>
            </a:br>
            <a:r>
              <a:rPr lang="en-US" dirty="0" smtClean="0"/>
              <a:t> </a:t>
            </a:r>
            <a:endParaRPr lang="en-US" dirty="0">
              <a:solidFill>
                <a:srgbClr val="1737D7"/>
              </a:solidFill>
              <a:latin typeface="Candara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47091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dirty="0" smtClean="0">
              <a:solidFill>
                <a:schemeClr val="accent3"/>
              </a:solidFill>
              <a:latin typeface="Candara" pitchFamily="34" charset="0"/>
            </a:endParaRP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Raise the Bar, Earn Your Star!  Be a 5 STAR School.</a:t>
            </a:r>
          </a:p>
          <a:p>
            <a:r>
              <a:rPr lang="en-US" b="1" dirty="0" smtClean="0">
                <a:solidFill>
                  <a:schemeClr val="accent3"/>
                </a:solidFill>
                <a:latin typeface="Candara" pitchFamily="34" charset="0"/>
              </a:rPr>
              <a:t>Every school receives </a:t>
            </a:r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a </a:t>
            </a:r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banner </a:t>
            </a:r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to hang</a:t>
            </a:r>
            <a:endParaRPr lang="en-US" dirty="0" smtClean="0">
              <a:solidFill>
                <a:schemeClr val="accent3"/>
              </a:solidFill>
              <a:latin typeface="Candara" pitchFamily="34" charset="0"/>
            </a:endParaRP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School Award Application, Due June 15</a:t>
            </a:r>
          </a:p>
          <a:p>
            <a:r>
              <a:rPr lang="en-US" b="1" dirty="0" smtClean="0">
                <a:solidFill>
                  <a:schemeClr val="accent3"/>
                </a:solidFill>
                <a:latin typeface="Candara" pitchFamily="34" charset="0"/>
              </a:rPr>
              <a:t>STAR</a:t>
            </a:r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 components:  Support, Teach, Award, Review</a:t>
            </a: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TEN TOTAL TASKS to earn your 2011 STAR for banner</a:t>
            </a: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REVIEW THE APPLICATION </a:t>
            </a:r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CRITERIA with staff…</a:t>
            </a:r>
            <a:endParaRPr lang="en-US" dirty="0" smtClean="0">
              <a:solidFill>
                <a:schemeClr val="accent3"/>
              </a:solidFill>
              <a:latin typeface="Candara" pitchFamily="34" charset="0"/>
            </a:endParaRP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ZERO COACH EJECTIONS in 2010-11 . . . OR the coach must complete the NFHS Course: Teaching &amp; Modeling Behavior (nfhslearn.com) within 30 days of ejection.</a:t>
            </a:r>
          </a:p>
          <a:p>
            <a:endParaRPr lang="en-US" dirty="0" smtClean="0">
              <a:solidFill>
                <a:schemeClr val="accent3"/>
              </a:solidFill>
              <a:latin typeface="Candara" pitchFamily="34" charset="0"/>
            </a:endParaRPr>
          </a:p>
          <a:p>
            <a:endParaRPr lang="en-US" dirty="0" smtClean="0">
              <a:solidFill>
                <a:schemeClr val="accent3"/>
              </a:solidFill>
              <a:latin typeface="Candara" pitchFamily="34" charset="0"/>
            </a:endParaRPr>
          </a:p>
          <a:p>
            <a:endParaRPr lang="en-US" dirty="0">
              <a:solidFill>
                <a:schemeClr val="accent3"/>
              </a:solidFill>
              <a:latin typeface="Candara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1828800" cy="183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>
          <a:xfrm>
            <a:off x="2362200" y="1752600"/>
            <a:ext cx="6172200" cy="1588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2" descr="030209 Lehi v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371600"/>
            <a:ext cx="3886200" cy="30288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300" dirty="0" smtClean="0"/>
              <a:t>Education-Based Athletics</a:t>
            </a:r>
          </a:p>
        </p:txBody>
      </p:sp>
      <p:sp>
        <p:nvSpPr>
          <p:cNvPr id="16389" name="TextBox 11"/>
          <p:cNvSpPr txBox="1">
            <a:spLocks noChangeArrowheads="1"/>
          </p:cNvSpPr>
          <p:nvPr/>
        </p:nvSpPr>
        <p:spPr bwMode="auto">
          <a:xfrm>
            <a:off x="609600" y="4648200"/>
            <a:ext cx="8001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Candara" pitchFamily="34" charset="0"/>
              </a:rPr>
              <a:t>High school coaches are one of the </a:t>
            </a:r>
            <a:r>
              <a:rPr lang="en-US" sz="2800" b="1" dirty="0">
                <a:solidFill>
                  <a:schemeClr val="accent2"/>
                </a:solidFill>
                <a:latin typeface="Candara" pitchFamily="34" charset="0"/>
              </a:rPr>
              <a:t>most influential </a:t>
            </a:r>
            <a:r>
              <a:rPr lang="en-US" sz="2400" b="1" dirty="0">
                <a:latin typeface="Candara" pitchFamily="34" charset="0"/>
              </a:rPr>
              <a:t>individuals in the lives of their players.  The lessons they teach can impact the </a:t>
            </a:r>
            <a:r>
              <a:rPr lang="en-US" sz="2400" b="1" dirty="0">
                <a:solidFill>
                  <a:schemeClr val="accent2"/>
                </a:solidFill>
                <a:latin typeface="Candara" pitchFamily="34" charset="0"/>
              </a:rPr>
              <a:t>development of a child </a:t>
            </a:r>
            <a:r>
              <a:rPr lang="en-US" sz="2400" b="1" dirty="0">
                <a:latin typeface="Candara" pitchFamily="34" charset="0"/>
              </a:rPr>
              <a:t>for a lifetime.  Coaches have the opportunity and the responsibility to </a:t>
            </a:r>
            <a:r>
              <a:rPr lang="en-US" sz="2400" b="1" dirty="0" smtClean="0">
                <a:solidFill>
                  <a:schemeClr val="accent2"/>
                </a:solidFill>
                <a:latin typeface="Candara" pitchFamily="34" charset="0"/>
              </a:rPr>
              <a:t>TEACH</a:t>
            </a:r>
            <a:r>
              <a:rPr lang="en-US" sz="2400" b="1" dirty="0" smtClean="0">
                <a:latin typeface="Candara" pitchFamily="34" charset="0"/>
              </a:rPr>
              <a:t> in these unique learning labs to kids willing to listen!</a:t>
            </a:r>
            <a:endParaRPr lang="en-US" sz="2400" b="1" dirty="0">
              <a:latin typeface="Candara" pitchFamily="34" charset="0"/>
            </a:endParaRPr>
          </a:p>
        </p:txBody>
      </p:sp>
      <p:pic>
        <p:nvPicPr>
          <p:cNvPr id="7" name="Picture 6" descr="Celebration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371600"/>
            <a:ext cx="3987800" cy="2990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57400" y="685800"/>
            <a:ext cx="6248400" cy="9906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533400"/>
            <a:ext cx="7848600" cy="1143000"/>
          </a:xfrm>
          <a:solidFill>
            <a:schemeClr val="accent6"/>
          </a:solidFill>
        </p:spPr>
        <p:txBody>
          <a:bodyPr/>
          <a:lstStyle/>
          <a:p>
            <a:r>
              <a:rPr lang="en-US" dirty="0" smtClean="0"/>
              <a:t>       </a:t>
            </a:r>
            <a:r>
              <a:rPr lang="en-US" i="1" dirty="0" smtClean="0"/>
              <a:t>Sending the Message!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33600"/>
            <a:ext cx="8229600" cy="4073525"/>
          </a:xfrm>
        </p:spPr>
        <p:txBody>
          <a:bodyPr>
            <a:normAutofit fontScale="92500" lnSpcReduction="10000"/>
          </a:bodyPr>
          <a:lstStyle/>
          <a:p>
            <a:r>
              <a:rPr lang="en-US" sz="2600" dirty="0" smtClean="0">
                <a:latin typeface="Candara" pitchFamily="34" charset="0"/>
              </a:rPr>
              <a:t>Introduced at 2010 </a:t>
            </a:r>
            <a:r>
              <a:rPr lang="en-US" sz="2600" b="1" dirty="0" smtClean="0">
                <a:solidFill>
                  <a:schemeClr val="accent3"/>
                </a:solidFill>
                <a:latin typeface="Candara" pitchFamily="34" charset="0"/>
              </a:rPr>
              <a:t>UIAAA Conference </a:t>
            </a:r>
            <a:endParaRPr lang="en-US" sz="2600" b="1" dirty="0" smtClean="0">
              <a:solidFill>
                <a:schemeClr val="accent3"/>
              </a:solidFill>
              <a:latin typeface="Candara" pitchFamily="34" charset="0"/>
            </a:endParaRPr>
          </a:p>
          <a:p>
            <a:r>
              <a:rPr lang="en-US" sz="2600" dirty="0" smtClean="0">
                <a:latin typeface="Candara" pitchFamily="34" charset="0"/>
              </a:rPr>
              <a:t>An </a:t>
            </a:r>
            <a:r>
              <a:rPr lang="en-US" sz="2600" b="1" dirty="0" smtClean="0">
                <a:solidFill>
                  <a:schemeClr val="accent3"/>
                </a:solidFill>
                <a:latin typeface="Candara" pitchFamily="34" charset="0"/>
              </a:rPr>
              <a:t>eight page sportsmanship promo booklet </a:t>
            </a:r>
            <a:r>
              <a:rPr lang="en-US" sz="2600" dirty="0" smtClean="0">
                <a:latin typeface="Candara" pitchFamily="34" charset="0"/>
              </a:rPr>
              <a:t>was mailed to each school and will also posted on the new SPORTSMANSHIP WEB PAGE at uhsaa.org</a:t>
            </a:r>
          </a:p>
          <a:p>
            <a:r>
              <a:rPr lang="en-US" sz="2600" dirty="0" smtClean="0">
                <a:latin typeface="Candara" pitchFamily="34" charset="0"/>
              </a:rPr>
              <a:t>The </a:t>
            </a:r>
            <a:r>
              <a:rPr lang="en-US" sz="2600" b="1" dirty="0" smtClean="0">
                <a:solidFill>
                  <a:schemeClr val="accent3"/>
                </a:solidFill>
                <a:latin typeface="Candara" pitchFamily="34" charset="0"/>
              </a:rPr>
              <a:t>August UHSAA Newsletter </a:t>
            </a:r>
            <a:r>
              <a:rPr lang="en-US" sz="2600" dirty="0" smtClean="0">
                <a:latin typeface="Candara" pitchFamily="34" charset="0"/>
              </a:rPr>
              <a:t>outlines the program and the five new sportsmanship initiatives</a:t>
            </a:r>
          </a:p>
          <a:p>
            <a:r>
              <a:rPr lang="en-US" sz="2600" dirty="0" smtClean="0">
                <a:latin typeface="Candara" pitchFamily="34" charset="0"/>
              </a:rPr>
              <a:t>UHSAA reps will </a:t>
            </a:r>
            <a:r>
              <a:rPr lang="en-US" sz="2600" dirty="0" smtClean="0">
                <a:latin typeface="Candara" pitchFamily="34" charset="0"/>
              </a:rPr>
              <a:t>review the new sportsmanship program at the Aug/Sept </a:t>
            </a:r>
            <a:r>
              <a:rPr lang="en-US" sz="2600" dirty="0" smtClean="0">
                <a:solidFill>
                  <a:schemeClr val="accent3"/>
                </a:solidFill>
                <a:latin typeface="Candara" pitchFamily="34" charset="0"/>
              </a:rPr>
              <a:t>Region </a:t>
            </a:r>
            <a:r>
              <a:rPr lang="en-US" sz="2600" dirty="0" smtClean="0">
                <a:solidFill>
                  <a:schemeClr val="accent3"/>
                </a:solidFill>
                <a:latin typeface="Candara" pitchFamily="34" charset="0"/>
              </a:rPr>
              <a:t>Board of Managers </a:t>
            </a:r>
            <a:r>
              <a:rPr lang="en-US" sz="2600" dirty="0" smtClean="0">
                <a:latin typeface="Candara" pitchFamily="34" charset="0"/>
              </a:rPr>
              <a:t>meetings and </a:t>
            </a:r>
            <a:r>
              <a:rPr lang="en-US" sz="2600" dirty="0" smtClean="0">
                <a:latin typeface="Candara" pitchFamily="34" charset="0"/>
              </a:rPr>
              <a:t>distribute the school banners to the principals</a:t>
            </a:r>
          </a:p>
          <a:p>
            <a:r>
              <a:rPr lang="en-US" sz="2600" dirty="0" smtClean="0">
                <a:latin typeface="Candara" pitchFamily="34" charset="0"/>
              </a:rPr>
              <a:t>A </a:t>
            </a:r>
            <a:r>
              <a:rPr lang="en-US" sz="2600" dirty="0" smtClean="0">
                <a:solidFill>
                  <a:schemeClr val="accent3"/>
                </a:solidFill>
                <a:latin typeface="Candara" pitchFamily="34" charset="0"/>
              </a:rPr>
              <a:t>PowerPoint </a:t>
            </a:r>
            <a:r>
              <a:rPr lang="en-US" sz="2600" dirty="0" smtClean="0">
                <a:solidFill>
                  <a:schemeClr val="accent3"/>
                </a:solidFill>
                <a:latin typeface="Candara" pitchFamily="34" charset="0"/>
              </a:rPr>
              <a:t>presentation </a:t>
            </a:r>
            <a:r>
              <a:rPr lang="en-US" sz="2600" dirty="0" smtClean="0">
                <a:latin typeface="Candara" pitchFamily="34" charset="0"/>
              </a:rPr>
              <a:t>on “Raise the Bar” will be posted on the Sportsmanship Page </a:t>
            </a: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28600"/>
            <a:ext cx="17513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1" descr="Cheerleaders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19200" y="2286000"/>
            <a:ext cx="6096000" cy="3228975"/>
          </a:xfrm>
          <a:noFill/>
          <a:ln w="12700">
            <a:solidFill>
              <a:srgbClr val="000000"/>
            </a:solidFill>
          </a:ln>
        </p:spPr>
      </p:pic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en-US" dirty="0" smtClean="0"/>
              <a:t>  A CALL TO ACTION- </a:t>
            </a:r>
            <a:br>
              <a:rPr lang="en-US" dirty="0" smtClean="0"/>
            </a:br>
            <a:r>
              <a:rPr lang="en-US" dirty="0" smtClean="0"/>
              <a:t>Let’s </a:t>
            </a:r>
            <a:r>
              <a:rPr lang="en-US" dirty="0" smtClean="0"/>
              <a:t>TEAM-UP</a:t>
            </a:r>
            <a:r>
              <a:rPr lang="en-US" dirty="0" smtClean="0"/>
              <a:t> </a:t>
            </a:r>
            <a:r>
              <a:rPr lang="en-US" dirty="0" smtClean="0"/>
              <a:t>to Raise the Bar!</a:t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32773" name="Picture 6" descr="LP vs"/>
          <p:cNvPicPr>
            <a:picLocks noChangeAspect="1" noChangeArrowheads="1"/>
          </p:cNvPicPr>
          <p:nvPr/>
        </p:nvPicPr>
        <p:blipFill>
          <a:blip r:embed="rId3" cstate="print"/>
          <a:srcRect t="8783" r="45126"/>
          <a:stretch>
            <a:fillRect/>
          </a:stretch>
        </p:blipFill>
        <p:spPr bwMode="auto">
          <a:xfrm>
            <a:off x="7467600" y="2895600"/>
            <a:ext cx="1219826" cy="35052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Picture 9" descr="BBall Coac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1" y="1752600"/>
            <a:ext cx="1653556" cy="1184303"/>
          </a:xfrm>
          <a:prstGeom prst="rect">
            <a:avLst/>
          </a:prstGeom>
        </p:spPr>
      </p:pic>
      <p:pic>
        <p:nvPicPr>
          <p:cNvPr id="11" name="Picture 10" descr="2162684 Jeffrey D Allred Deseret New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1676400"/>
            <a:ext cx="2133600" cy="1389508"/>
          </a:xfrm>
          <a:prstGeom prst="rect">
            <a:avLst/>
          </a:prstGeom>
        </p:spPr>
      </p:pic>
      <p:pic>
        <p:nvPicPr>
          <p:cNvPr id="14" name="Picture 13" descr="588258 Scott G Winterton Lone Peak 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8000" y="5029200"/>
            <a:ext cx="2057400" cy="1393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Timpview5-24#11-24"/>
          <p:cNvPicPr>
            <a:picLocks noChangeAspect="1" noChangeArrowheads="1"/>
          </p:cNvPicPr>
          <p:nvPr/>
        </p:nvPicPr>
        <p:blipFill>
          <a:blip r:embed="rId2"/>
          <a:srcRect l="4878" r="3659"/>
          <a:stretch>
            <a:fillRect/>
          </a:stretch>
        </p:blipFill>
        <p:spPr bwMode="auto">
          <a:xfrm>
            <a:off x="-228600" y="1143000"/>
            <a:ext cx="2857500" cy="4267200"/>
          </a:xfrm>
          <a:prstGeom prst="rect">
            <a:avLst/>
          </a:prstGeom>
          <a:noFill/>
          <a:ln w="9525" algn="ctr">
            <a:miter lim="800000"/>
            <a:headEnd/>
            <a:tailEnd/>
          </a:ln>
        </p:spPr>
      </p:pic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5410200"/>
            <a:ext cx="9144000" cy="1447800"/>
          </a:xfrm>
          <a:solidFill>
            <a:schemeClr val="accent4">
              <a:alpha val="31000"/>
            </a:schemeClr>
          </a:solidFill>
          <a:ln/>
        </p:spPr>
        <p:txBody>
          <a:bodyPr>
            <a:normAutofit fontScale="25000" lnSpcReduction="20000"/>
          </a:bodyPr>
          <a:lstStyle/>
          <a:p>
            <a:pPr marL="457200" indent="-457200">
              <a:spcBef>
                <a:spcPct val="0"/>
              </a:spcBef>
              <a:buFont typeface="Wingdings" pitchFamily="2" charset="2"/>
              <a:buNone/>
            </a:pP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		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457200" indent="-457200" algn="ctr">
              <a:spcBef>
                <a:spcPct val="0"/>
              </a:spcBef>
              <a:buFont typeface="Wingdings" pitchFamily="2" charset="2"/>
              <a:buNone/>
            </a:pPr>
            <a:r>
              <a:rPr lang="en-US" sz="14400" dirty="0" smtClean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For </a:t>
            </a:r>
            <a:r>
              <a:rPr lang="en-US" sz="144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 20</a:t>
            </a:r>
            <a:r>
              <a:rPr lang="en-US" sz="14400" baseline="300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</a:t>
            </a:r>
            <a:r>
              <a:rPr lang="en-US" sz="144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consecutive year…</a:t>
            </a:r>
          </a:p>
          <a:p>
            <a:pPr marL="457200" indent="-457200">
              <a:spcBef>
                <a:spcPct val="0"/>
              </a:spcBef>
              <a:buFont typeface="Wingdings" pitchFamily="2" charset="2"/>
              <a:buNone/>
            </a:pPr>
            <a:r>
              <a:rPr lang="en-US" sz="13600" dirty="0" smtClean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participation </a:t>
            </a:r>
            <a:r>
              <a:rPr lang="en-US" sz="136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 high school sports </a:t>
            </a:r>
            <a:r>
              <a:rPr lang="en-US" sz="13600" dirty="0" smtClean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increased</a:t>
            </a:r>
            <a:endParaRPr lang="en-US" sz="13600" dirty="0">
              <a:ln w="18415" cmpd="sng">
                <a:noFill/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457200" indent="-457200">
              <a:spcBef>
                <a:spcPct val="0"/>
              </a:spcBef>
              <a:buFont typeface="Wingdings" pitchFamily="2" charset="2"/>
              <a:buNone/>
            </a:pPr>
            <a:endParaRPr lang="en-US" sz="1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457200" indent="-457200">
              <a:buFont typeface="Wingdings" pitchFamily="2" charset="2"/>
              <a:buNone/>
            </a:pP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9461" name="Picture 5" descr="img_73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143000"/>
            <a:ext cx="2667000" cy="4267200"/>
          </a:xfrm>
          <a:prstGeom prst="rect">
            <a:avLst/>
          </a:prstGeom>
          <a:noFill/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28600" y="381000"/>
            <a:ext cx="8686800" cy="830997"/>
          </a:xfrm>
          <a:prstGeom prst="rect">
            <a:avLst/>
          </a:prstGeom>
          <a:gradFill rotWithShape="1">
            <a:gsLst>
              <a:gs pos="0">
                <a:schemeClr val="bg1">
                  <a:alpha val="38000"/>
                </a:schemeClr>
              </a:gs>
              <a:gs pos="100000">
                <a:schemeClr val="bg1">
                  <a:gamma/>
                  <a:shade val="98431"/>
                  <a:invGamma/>
                  <a:alpha val="41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2400" dirty="0">
                <a:solidFill>
                  <a:schemeClr val="accent3"/>
                </a:solidFill>
                <a:latin typeface="Arial Black" pitchFamily="34" charset="0"/>
              </a:rPr>
              <a:t>7,536,753= </a:t>
            </a:r>
            <a:r>
              <a:rPr lang="en-US" sz="2400" dirty="0">
                <a:solidFill>
                  <a:schemeClr val="accent3"/>
                </a:solidFill>
              </a:rPr>
              <a:t>Over 50% enrolled in HS, participate in athletics!</a:t>
            </a:r>
          </a:p>
          <a:p>
            <a:pPr algn="ctr" eaLnBrk="1" hangingPunct="1"/>
            <a:r>
              <a:rPr lang="en-US" sz="2400" b="1" dirty="0">
                <a:solidFill>
                  <a:schemeClr val="accent3"/>
                </a:solidFill>
              </a:rPr>
              <a:t>Over 3.1 million girls &amp; 4.4 million boys participated.</a:t>
            </a:r>
          </a:p>
        </p:txBody>
      </p:sp>
      <p:pic>
        <p:nvPicPr>
          <p:cNvPr id="19463" name="Picture 7" descr="030209 PG vs"/>
          <p:cNvPicPr>
            <a:picLocks noChangeAspect="1" noChangeArrowheads="1"/>
          </p:cNvPicPr>
          <p:nvPr/>
        </p:nvPicPr>
        <p:blipFill>
          <a:blip r:embed="rId4" cstate="print"/>
          <a:srcRect l="12767" r="955"/>
          <a:stretch>
            <a:fillRect/>
          </a:stretch>
        </p:blipFill>
        <p:spPr bwMode="auto">
          <a:xfrm>
            <a:off x="4343400" y="1143000"/>
            <a:ext cx="2362200" cy="42672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9464" name="Picture 8" descr="090408 LH at AF GSC-8"/>
          <p:cNvPicPr>
            <a:picLocks noChangeAspect="1" noChangeArrowheads="1"/>
          </p:cNvPicPr>
          <p:nvPr/>
        </p:nvPicPr>
        <p:blipFill>
          <a:blip r:embed="rId5" cstate="print"/>
          <a:srcRect l="22313" t="9297" r="30579" b="3305"/>
          <a:stretch>
            <a:fillRect/>
          </a:stretch>
        </p:blipFill>
        <p:spPr bwMode="auto">
          <a:xfrm>
            <a:off x="6705600" y="1143000"/>
            <a:ext cx="2794000" cy="42672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9465" name="WordArt 9"/>
          <p:cNvSpPr>
            <a:spLocks noChangeArrowheads="1" noChangeShapeType="1" noTextEdit="1"/>
          </p:cNvSpPr>
          <p:nvPr/>
        </p:nvSpPr>
        <p:spPr bwMode="auto">
          <a:xfrm>
            <a:off x="838200" y="2895600"/>
            <a:ext cx="7543800" cy="933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 Black"/>
              </a:rPr>
              <a:t>What is 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 Black"/>
              </a:rPr>
              <a:t>the purpose of HS athletics?</a:t>
            </a:r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CC00"/>
              </a:solidFill>
              <a:latin typeface="Arial Black"/>
            </a:endParaRPr>
          </a:p>
        </p:txBody>
      </p:sp>
      <p:sp>
        <p:nvSpPr>
          <p:cNvPr id="19466" name="WordArt 10"/>
          <p:cNvSpPr>
            <a:spLocks noChangeArrowheads="1" noChangeShapeType="1" noTextEdit="1"/>
          </p:cNvSpPr>
          <p:nvPr/>
        </p:nvSpPr>
        <p:spPr bwMode="auto">
          <a:xfrm>
            <a:off x="1143000" y="3810000"/>
            <a:ext cx="7010400" cy="781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3"/>
                </a:solidFill>
                <a:latin typeface="Arial Black"/>
              </a:rPr>
              <a:t>EDUCATION!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/>
          <a:lstStyle/>
          <a:p>
            <a:pPr algn="l"/>
            <a:r>
              <a:rPr lang="en-US" sz="3300" b="1" dirty="0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  </a:t>
            </a:r>
            <a:r>
              <a:rPr lang="en-US" sz="36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HS Participation Reaches All-Time High!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9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9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decel="1000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decel="1000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5" grpId="0" animBg="1"/>
      <p:bldP spid="19465" grpId="1" animBg="1"/>
      <p:bldP spid="19466" grpId="0"/>
      <p:bldP spid="1946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6" name="WordArt 8"/>
          <p:cNvSpPr>
            <a:spLocks noChangeArrowheads="1" noChangeShapeType="1" noTextEdit="1"/>
          </p:cNvSpPr>
          <p:nvPr/>
        </p:nvSpPr>
        <p:spPr bwMode="auto">
          <a:xfrm>
            <a:off x="685800" y="685800"/>
            <a:ext cx="5580062" cy="993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blurRad="50800" dist="304800" dir="2700000" algn="tl" rotWithShape="0">
                    <a:prstClr val="black">
                      <a:alpha val="40000"/>
                    </a:prstClr>
                  </a:outerShdw>
                </a:effectLst>
                <a:latin typeface="Arial Black"/>
              </a:rPr>
              <a:t>UHSAA</a:t>
            </a:r>
          </a:p>
        </p:txBody>
      </p:sp>
      <p:sp>
        <p:nvSpPr>
          <p:cNvPr id="171018" name="Rectangle 10"/>
          <p:cNvSpPr>
            <a:spLocks noChangeArrowheads="1"/>
          </p:cNvSpPr>
          <p:nvPr/>
        </p:nvSpPr>
        <p:spPr bwMode="auto">
          <a:xfrm>
            <a:off x="1143000" y="2743200"/>
            <a:ext cx="6934200" cy="533400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eaLnBrk="0" hangingPunct="0">
              <a:buClr>
                <a:srgbClr val="003798"/>
              </a:buClr>
              <a:buFont typeface="Wingdings" pitchFamily="2" charset="2"/>
              <a:buNone/>
            </a:pPr>
            <a:r>
              <a:rPr lang="en-US" sz="3000" dirty="0" smtClean="0">
                <a:latin typeface="Candara" pitchFamily="34" charset="0"/>
              </a:rPr>
              <a:t>Working together for a </a:t>
            </a:r>
            <a:r>
              <a:rPr lang="en-US" sz="3000" b="1" dirty="0" smtClean="0">
                <a:latin typeface="Candara" pitchFamily="34" charset="0"/>
              </a:rPr>
              <a:t>common purpose!</a:t>
            </a:r>
            <a:endParaRPr lang="en-US" sz="3000" b="1" dirty="0">
              <a:latin typeface="Candara" pitchFamily="34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914400" y="3505200"/>
            <a:ext cx="7543800" cy="2819400"/>
          </a:xfrm>
          <a:prstGeom prst="rect">
            <a:avLst/>
          </a:prstGeom>
          <a:gradFill flip="none" rotWithShape="1">
            <a:gsLst>
              <a:gs pos="0">
                <a:schemeClr val="tx1">
                  <a:shade val="30000"/>
                  <a:satMod val="115000"/>
                </a:schemeClr>
              </a:gs>
              <a:gs pos="50000">
                <a:schemeClr val="tx1">
                  <a:shade val="67500"/>
                  <a:satMod val="115000"/>
                </a:schemeClr>
              </a:gs>
              <a:gs pos="100000">
                <a:schemeClr val="tx1">
                  <a:shade val="100000"/>
                  <a:satMod val="115000"/>
                </a:schemeClr>
              </a:gs>
            </a:gsLst>
            <a:lin ang="81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eaLnBrk="0" hangingPunct="0">
              <a:buClr>
                <a:schemeClr val="accent3"/>
              </a:buClr>
              <a:buFont typeface="Courier New" pitchFamily="49" charset="0"/>
              <a:buChar char="o"/>
            </a:pPr>
            <a:r>
              <a:rPr lang="en-US" sz="2400" dirty="0" smtClean="0">
                <a:solidFill>
                  <a:schemeClr val="accent3"/>
                </a:solidFill>
                <a:latin typeface="Candara" pitchFamily="34" charset="0"/>
              </a:rPr>
              <a:t>To provide opportunities to enrich the educational</a:t>
            </a:r>
          </a:p>
          <a:p>
            <a:pPr marL="457200" indent="-457200" eaLnBrk="0" hangingPunct="0">
              <a:buClr>
                <a:srgbClr val="003798"/>
              </a:buClr>
            </a:pPr>
            <a:r>
              <a:rPr lang="en-US" sz="2400" dirty="0" smtClean="0">
                <a:solidFill>
                  <a:schemeClr val="accent3"/>
                </a:solidFill>
                <a:latin typeface="Candara" pitchFamily="34" charset="0"/>
              </a:rPr>
              <a:t>	experience of those who participate </a:t>
            </a:r>
            <a:endParaRPr lang="en-US" sz="2400" dirty="0">
              <a:solidFill>
                <a:schemeClr val="accent3"/>
              </a:solidFill>
              <a:latin typeface="Candara" pitchFamily="34" charset="0"/>
            </a:endParaRPr>
          </a:p>
          <a:p>
            <a:pPr marL="457200" indent="-457200" eaLnBrk="0" hangingPunct="0">
              <a:buClr>
                <a:schemeClr val="accent3"/>
              </a:buClr>
              <a:buFont typeface="Courier New" pitchFamily="49" charset="0"/>
              <a:buChar char="o"/>
            </a:pPr>
            <a:r>
              <a:rPr lang="en-US" sz="2400" dirty="0" smtClean="0">
                <a:solidFill>
                  <a:schemeClr val="accent3"/>
                </a:solidFill>
                <a:latin typeface="Candara" pitchFamily="34" charset="0"/>
              </a:rPr>
              <a:t>Unique learning labs --An extension of School Day </a:t>
            </a:r>
            <a:endParaRPr lang="en-US" sz="2400" dirty="0">
              <a:solidFill>
                <a:schemeClr val="accent3"/>
              </a:solidFill>
              <a:latin typeface="Candara" pitchFamily="34" charset="0"/>
            </a:endParaRPr>
          </a:p>
          <a:p>
            <a:pPr marL="457200" indent="-457200" eaLnBrk="0" hangingPunct="0">
              <a:buClr>
                <a:schemeClr val="accent3"/>
              </a:buClr>
              <a:buFont typeface="Courier New" pitchFamily="49" charset="0"/>
              <a:buChar char="o"/>
            </a:pPr>
            <a:r>
              <a:rPr lang="en-US" sz="2400" dirty="0" smtClean="0">
                <a:solidFill>
                  <a:schemeClr val="accent3"/>
                </a:solidFill>
                <a:latin typeface="Candara" pitchFamily="34" charset="0"/>
              </a:rPr>
              <a:t>Life lessons, character development, universal values taught &amp; modeled – </a:t>
            </a:r>
            <a:r>
              <a:rPr lang="en-US" sz="2400" b="1" i="1" dirty="0" smtClean="0">
                <a:solidFill>
                  <a:schemeClr val="accent3"/>
                </a:solidFill>
                <a:latin typeface="Candara" pitchFamily="34" charset="0"/>
              </a:rPr>
              <a:t>Respect, Teamwork, Personal Responsibility, Honesty, Integrity, Leadership…</a:t>
            </a:r>
          </a:p>
          <a:p>
            <a:pPr marL="457200" indent="-457200" eaLnBrk="0" hangingPunct="0">
              <a:buClr>
                <a:schemeClr val="accent3"/>
              </a:buClr>
            </a:pPr>
            <a:r>
              <a:rPr lang="en-US" sz="3600" dirty="0" smtClean="0">
                <a:solidFill>
                  <a:schemeClr val="accent3"/>
                </a:solidFill>
                <a:latin typeface="Copperplate Gothic Bold" pitchFamily="34" charset="0"/>
              </a:rPr>
              <a:t> Education-Based Activities</a:t>
            </a:r>
          </a:p>
          <a:p>
            <a:pPr marL="457200" indent="-457200" eaLnBrk="0" hangingPunct="0">
              <a:buClr>
                <a:schemeClr val="accent3"/>
              </a:buClr>
              <a:buFont typeface="Courier New" pitchFamily="49" charset="0"/>
              <a:buChar char="o"/>
            </a:pPr>
            <a:endParaRPr lang="en-US" sz="2400" b="1" dirty="0">
              <a:solidFill>
                <a:schemeClr val="accent3"/>
              </a:solidFill>
              <a:latin typeface="Candara" pitchFamily="34" charset="0"/>
            </a:endParaRPr>
          </a:p>
          <a:p>
            <a:pPr marL="457200" indent="-457200" eaLnBrk="0" hangingPunct="0">
              <a:buClr>
                <a:srgbClr val="003798"/>
              </a:buClr>
              <a:buFont typeface="Wingdings" pitchFamily="2" charset="2"/>
              <a:buNone/>
            </a:pPr>
            <a:endParaRPr lang="en-US" sz="1000" dirty="0">
              <a:solidFill>
                <a:srgbClr val="000000"/>
              </a:solidFill>
              <a:latin typeface="Copperplate Gothic Bold" pitchFamily="34" charset="0"/>
            </a:endParaRPr>
          </a:p>
          <a:p>
            <a:pPr marL="457200" indent="-457200" eaLnBrk="0" hangingPunct="0">
              <a:buClr>
                <a:srgbClr val="003798"/>
              </a:buClr>
              <a:buFont typeface="Wingdings" pitchFamily="2" charset="2"/>
              <a:buNone/>
            </a:pPr>
            <a:endParaRPr lang="en-US" sz="2800" b="1" i="1" dirty="0">
              <a:solidFill>
                <a:schemeClr val="bg2"/>
              </a:solidFill>
              <a:latin typeface="Andalus" pitchFamily="18" charset="-78"/>
              <a:cs typeface="Andalus" pitchFamily="18" charset="-78"/>
            </a:endParaRPr>
          </a:p>
          <a:p>
            <a:pPr marL="457200" indent="-457200" eaLnBrk="0" hangingPunct="0">
              <a:buClr>
                <a:srgbClr val="003798"/>
              </a:buClr>
              <a:buFont typeface="Wingdings" pitchFamily="2" charset="2"/>
              <a:buNone/>
            </a:pPr>
            <a:endParaRPr lang="en-US" sz="2600" dirty="0">
              <a:solidFill>
                <a:srgbClr val="990000"/>
              </a:solidFill>
              <a:latin typeface="Copperplate Gothic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752600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>
                <a:solidFill>
                  <a:schemeClr val="accent2"/>
                </a:solidFill>
              </a:rPr>
              <a:t>You Are Us and We Are You!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457200"/>
            <a:ext cx="2056027" cy="2057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MPj03998940000[1]"/>
          <p:cNvPicPr>
            <a:picLocks noChangeAspect="1" noChangeArrowheads="1"/>
          </p:cNvPicPr>
          <p:nvPr/>
        </p:nvPicPr>
        <p:blipFill>
          <a:blip r:embed="rId2">
            <a:lum bright="54000"/>
          </a:blip>
          <a:srcRect r="18182"/>
          <a:stretch>
            <a:fillRect/>
          </a:stretch>
        </p:blipFill>
        <p:spPr bwMode="auto">
          <a:xfrm>
            <a:off x="0" y="0"/>
            <a:ext cx="9144000" cy="71643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628" name="Text Box 11"/>
          <p:cNvSpPr txBox="1">
            <a:spLocks noChangeArrowheads="1"/>
          </p:cNvSpPr>
          <p:nvPr/>
        </p:nvSpPr>
        <p:spPr bwMode="auto">
          <a:xfrm>
            <a:off x="2743200" y="4495800"/>
            <a:ext cx="617220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160202"/>
                </a:solidFill>
                <a:latin typeface="Candara" pitchFamily="34" charset="0"/>
              </a:rPr>
              <a:t>Whether in the </a:t>
            </a:r>
            <a:r>
              <a:rPr lang="en-US" sz="2400" b="1" dirty="0" smtClean="0">
                <a:solidFill>
                  <a:srgbClr val="160202"/>
                </a:solidFill>
                <a:latin typeface="Candara" pitchFamily="34" charset="0"/>
              </a:rPr>
              <a:t>classroom, auditorium, </a:t>
            </a:r>
            <a:r>
              <a:rPr lang="en-US" sz="2400" b="1" dirty="0">
                <a:solidFill>
                  <a:srgbClr val="160202"/>
                </a:solidFill>
                <a:latin typeface="Candara" pitchFamily="34" charset="0"/>
              </a:rPr>
              <a:t>or the field of </a:t>
            </a:r>
            <a:r>
              <a:rPr lang="en-US" sz="2400" b="1" dirty="0" smtClean="0">
                <a:solidFill>
                  <a:srgbClr val="160202"/>
                </a:solidFill>
                <a:latin typeface="Candara" pitchFamily="34" charset="0"/>
              </a:rPr>
              <a:t>play - as </a:t>
            </a:r>
            <a:r>
              <a:rPr lang="en-US" sz="2400" b="1" dirty="0" smtClean="0">
                <a:solidFill>
                  <a:srgbClr val="160202"/>
                </a:solidFill>
                <a:latin typeface="Candara" pitchFamily="34" charset="0"/>
              </a:rPr>
              <a:t>educators we </a:t>
            </a:r>
            <a:r>
              <a:rPr lang="en-US" sz="2400" b="1" dirty="0">
                <a:solidFill>
                  <a:srgbClr val="160202"/>
                </a:solidFill>
                <a:latin typeface="Candara" pitchFamily="34" charset="0"/>
              </a:rPr>
              <a:t>have the same responsibility to teach,</a:t>
            </a:r>
            <a:r>
              <a:rPr lang="en-US" sz="2400" dirty="0">
                <a:solidFill>
                  <a:srgbClr val="160202"/>
                </a:solidFill>
                <a:latin typeface="Candara" pitchFamily="34" charset="0"/>
              </a:rPr>
              <a:t> </a:t>
            </a:r>
            <a:r>
              <a:rPr lang="en-US" sz="2400" b="1" dirty="0" smtClean="0">
                <a:solidFill>
                  <a:srgbClr val="160202"/>
                </a:solidFill>
                <a:latin typeface="Candara" pitchFamily="34" charset="0"/>
              </a:rPr>
              <a:t>enforce, award </a:t>
            </a:r>
            <a:r>
              <a:rPr lang="en-US" sz="2400" b="1" dirty="0">
                <a:solidFill>
                  <a:srgbClr val="160202"/>
                </a:solidFill>
                <a:latin typeface="Candara" pitchFamily="34" charset="0"/>
              </a:rPr>
              <a:t>and model appropriate </a:t>
            </a:r>
            <a:r>
              <a:rPr lang="en-US" sz="2400" b="1" dirty="0" smtClean="0">
                <a:solidFill>
                  <a:srgbClr val="160202"/>
                </a:solidFill>
                <a:latin typeface="Candara" pitchFamily="34" charset="0"/>
              </a:rPr>
              <a:t>behavior</a:t>
            </a:r>
            <a:r>
              <a:rPr lang="en-US" sz="2400" b="1" dirty="0" smtClean="0">
                <a:solidFill>
                  <a:srgbClr val="160202"/>
                </a:solidFill>
                <a:latin typeface="Candara" pitchFamily="34" charset="0"/>
              </a:rPr>
              <a:t>!</a:t>
            </a:r>
            <a:r>
              <a:rPr lang="en-US" sz="2700" b="1" dirty="0" smtClean="0">
                <a:solidFill>
                  <a:srgbClr val="AE1216"/>
                </a:solidFill>
                <a:latin typeface="Candara" pitchFamily="34" charset="0"/>
              </a:rPr>
              <a:t>  </a:t>
            </a:r>
            <a:endParaRPr lang="en-US" sz="2400" b="1" dirty="0">
              <a:solidFill>
                <a:srgbClr val="160202"/>
              </a:solidFill>
              <a:latin typeface="Candara" pitchFamily="34" charset="0"/>
            </a:endParaRPr>
          </a:p>
        </p:txBody>
      </p:sp>
      <p:pic>
        <p:nvPicPr>
          <p:cNvPr id="23565" name="Picture 13" descr="030309 Orem vs"/>
          <p:cNvPicPr>
            <a:picLocks noChangeAspect="1" noChangeArrowheads="1"/>
          </p:cNvPicPr>
          <p:nvPr/>
        </p:nvPicPr>
        <p:blipFill>
          <a:blip r:embed="rId3"/>
          <a:srcRect l="8652" r="31651" b="48563"/>
          <a:stretch>
            <a:fillRect/>
          </a:stretch>
        </p:blipFill>
        <p:spPr bwMode="auto">
          <a:xfrm>
            <a:off x="5486400" y="381000"/>
            <a:ext cx="3273425" cy="36749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6630" name="Rectangle 14"/>
          <p:cNvSpPr>
            <a:spLocks noChangeArrowheads="1"/>
          </p:cNvSpPr>
          <p:nvPr/>
        </p:nvSpPr>
        <p:spPr bwMode="auto">
          <a:xfrm>
            <a:off x="2743200" y="4495800"/>
            <a:ext cx="6172200" cy="1600200"/>
          </a:xfrm>
          <a:prstGeom prst="rect">
            <a:avLst/>
          </a:prstGeom>
          <a:noFill/>
          <a:ln w="9525">
            <a:solidFill>
              <a:srgbClr val="16020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27" name="WordArt 5"/>
          <p:cNvSpPr>
            <a:spLocks noChangeArrowheads="1" noChangeShapeType="1" noTextEdit="1"/>
          </p:cNvSpPr>
          <p:nvPr/>
        </p:nvSpPr>
        <p:spPr bwMode="auto">
          <a:xfrm>
            <a:off x="3276600" y="3733800"/>
            <a:ext cx="4953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E1216"/>
                </a:solidFill>
                <a:latin typeface="Arial Black"/>
              </a:rPr>
              <a:t>Education-Based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4"/>
          <p:cNvSpPr>
            <a:spLocks noChangeArrowheads="1" noChangeShapeType="1" noTextEdit="1"/>
          </p:cNvSpPr>
          <p:nvPr/>
        </p:nvSpPr>
        <p:spPr bwMode="auto">
          <a:xfrm>
            <a:off x="457200" y="5257800"/>
            <a:ext cx="83820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Bodoni MT Black"/>
              </a:rPr>
              <a:t>Leadership</a:t>
            </a:r>
          </a:p>
        </p:txBody>
      </p:sp>
      <p:sp>
        <p:nvSpPr>
          <p:cNvPr id="12291" name="WordArt 5"/>
          <p:cNvSpPr>
            <a:spLocks noChangeArrowheads="1" noChangeShapeType="1" noTextEdit="1"/>
          </p:cNvSpPr>
          <p:nvPr/>
        </p:nvSpPr>
        <p:spPr bwMode="auto">
          <a:xfrm>
            <a:off x="3733800" y="4953000"/>
            <a:ext cx="4981575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Goudy Stout"/>
              </a:rPr>
              <a:t>integrity</a:t>
            </a:r>
          </a:p>
        </p:txBody>
      </p:sp>
      <p:sp>
        <p:nvSpPr>
          <p:cNvPr id="12292" name="WordArt 8"/>
          <p:cNvSpPr>
            <a:spLocks noChangeArrowheads="1" noChangeShapeType="1" noTextEdit="1"/>
          </p:cNvSpPr>
          <p:nvPr/>
        </p:nvSpPr>
        <p:spPr bwMode="auto">
          <a:xfrm>
            <a:off x="3581400" y="3810000"/>
            <a:ext cx="53340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Bauhaus 93"/>
              </a:rPr>
              <a:t>Responsibility</a:t>
            </a:r>
          </a:p>
        </p:txBody>
      </p:sp>
      <p:sp>
        <p:nvSpPr>
          <p:cNvPr id="12293" name="WordArt 9"/>
          <p:cNvSpPr>
            <a:spLocks noChangeArrowheads="1" noChangeShapeType="1" noTextEdit="1"/>
          </p:cNvSpPr>
          <p:nvPr/>
        </p:nvSpPr>
        <p:spPr bwMode="auto">
          <a:xfrm>
            <a:off x="304800" y="2438400"/>
            <a:ext cx="3371850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Broadway"/>
              </a:rPr>
              <a:t>RESPECT</a:t>
            </a:r>
          </a:p>
        </p:txBody>
      </p:sp>
      <p:sp>
        <p:nvSpPr>
          <p:cNvPr id="12294" name="WordArt 10"/>
          <p:cNvSpPr>
            <a:spLocks noChangeArrowheads="1" noChangeShapeType="1" noTextEdit="1"/>
          </p:cNvSpPr>
          <p:nvPr/>
        </p:nvSpPr>
        <p:spPr bwMode="auto">
          <a:xfrm>
            <a:off x="5791200" y="2362200"/>
            <a:ext cx="31242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Black"/>
              </a:rPr>
              <a:t>Integrity</a:t>
            </a:r>
          </a:p>
        </p:txBody>
      </p:sp>
      <p:sp>
        <p:nvSpPr>
          <p:cNvPr id="12295" name="WordArt 11"/>
          <p:cNvSpPr>
            <a:spLocks noChangeArrowheads="1" noChangeShapeType="1" noTextEdit="1"/>
          </p:cNvSpPr>
          <p:nvPr/>
        </p:nvSpPr>
        <p:spPr bwMode="auto">
          <a:xfrm>
            <a:off x="304800" y="4343400"/>
            <a:ext cx="33528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High Tower Text"/>
              </a:rPr>
              <a:t>Discipline</a:t>
            </a:r>
          </a:p>
        </p:txBody>
      </p:sp>
      <p:sp>
        <p:nvSpPr>
          <p:cNvPr id="12296" name="WordArt 12"/>
          <p:cNvSpPr>
            <a:spLocks noChangeArrowheads="1" noChangeShapeType="1" noTextEdit="1"/>
          </p:cNvSpPr>
          <p:nvPr/>
        </p:nvSpPr>
        <p:spPr bwMode="auto">
          <a:xfrm>
            <a:off x="304800" y="304800"/>
            <a:ext cx="84582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oudy Stout"/>
              </a:rPr>
              <a:t>sportsmanship</a:t>
            </a:r>
          </a:p>
        </p:txBody>
      </p:sp>
      <p:sp>
        <p:nvSpPr>
          <p:cNvPr id="12297" name="WordArt 7"/>
          <p:cNvSpPr>
            <a:spLocks noChangeArrowheads="1" noChangeShapeType="1" noTextEdit="1"/>
          </p:cNvSpPr>
          <p:nvPr/>
        </p:nvSpPr>
        <p:spPr bwMode="auto">
          <a:xfrm>
            <a:off x="3505200" y="2590800"/>
            <a:ext cx="26670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Lucida Handwriting"/>
              </a:rPr>
              <a:t>Hard Work</a:t>
            </a:r>
          </a:p>
        </p:txBody>
      </p:sp>
      <p:sp>
        <p:nvSpPr>
          <p:cNvPr id="12298" name="WordArt 24"/>
          <p:cNvSpPr>
            <a:spLocks noChangeArrowheads="1" noChangeShapeType="1" noTextEdit="1"/>
          </p:cNvSpPr>
          <p:nvPr/>
        </p:nvSpPr>
        <p:spPr bwMode="auto">
          <a:xfrm>
            <a:off x="1219200" y="10668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Teamwork</a:t>
            </a:r>
          </a:p>
        </p:txBody>
      </p:sp>
      <p:pic>
        <p:nvPicPr>
          <p:cNvPr id="66596" name="Picture 36" descr="Old Granite Baseba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04800"/>
            <a:ext cx="4325647" cy="30656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6601" name="Picture 41" descr="1ABaseballPanguitchWaterford_RavellCallDesNews"/>
          <p:cNvPicPr>
            <a:picLocks noChangeAspect="1" noChangeArrowheads="1"/>
          </p:cNvPicPr>
          <p:nvPr/>
        </p:nvPicPr>
        <p:blipFill>
          <a:blip r:embed="rId4"/>
          <a:srcRect r="12610"/>
          <a:stretch>
            <a:fillRect/>
          </a:stretch>
        </p:blipFill>
        <p:spPr bwMode="auto">
          <a:xfrm>
            <a:off x="4191000" y="304800"/>
            <a:ext cx="4747033" cy="3124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6595" name="Picture 35" descr="Old Cropped Girls BBall"/>
          <p:cNvPicPr>
            <a:picLocks noChangeAspect="1" noChangeArrowheads="1"/>
          </p:cNvPicPr>
          <p:nvPr/>
        </p:nvPicPr>
        <p:blipFill>
          <a:blip r:embed="rId5"/>
          <a:srcRect l="12000" r="12000"/>
          <a:stretch>
            <a:fillRect/>
          </a:stretch>
        </p:blipFill>
        <p:spPr bwMode="auto">
          <a:xfrm>
            <a:off x="4114800" y="3276600"/>
            <a:ext cx="4810539" cy="3352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6" name="Rectangle 15"/>
          <p:cNvSpPr/>
          <p:nvPr/>
        </p:nvSpPr>
        <p:spPr>
          <a:xfrm>
            <a:off x="381000" y="2514600"/>
            <a:ext cx="85344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 message never gets old!</a:t>
            </a:r>
          </a:p>
        </p:txBody>
      </p:sp>
      <p:pic>
        <p:nvPicPr>
          <p:cNvPr id="17" name="Picture 16" descr="4A Champs Timpanogos 2 by DesNews Jeffrey D. Allred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" y="3429000"/>
            <a:ext cx="4011168" cy="32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6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6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6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7"/>
          <p:cNvSpPr>
            <a:spLocks noChangeArrowheads="1" noChangeShapeType="1" noTextEdit="1"/>
          </p:cNvSpPr>
          <p:nvPr/>
        </p:nvSpPr>
        <p:spPr bwMode="auto">
          <a:xfrm>
            <a:off x="1066800" y="4953000"/>
            <a:ext cx="50292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ea typeface="+mn-lt"/>
                <a:cs typeface="+mn-lt"/>
              </a:rPr>
              <a:t>Remember the </a:t>
            </a:r>
          </a:p>
        </p:txBody>
      </p:sp>
      <p:sp>
        <p:nvSpPr>
          <p:cNvPr id="9" name="Rectangle 8"/>
          <p:cNvSpPr/>
          <p:nvPr/>
        </p:nvSpPr>
        <p:spPr>
          <a:xfrm>
            <a:off x="685800" y="5486400"/>
            <a:ext cx="57912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BIG PICTURE!</a:t>
            </a:r>
          </a:p>
        </p:txBody>
      </p:sp>
      <p:pic>
        <p:nvPicPr>
          <p:cNvPr id="7" name="Picture 2" descr="Hats Off Baseball"/>
          <p:cNvPicPr>
            <a:picLocks noChangeAspect="1" noChangeArrowheads="1"/>
          </p:cNvPicPr>
          <p:nvPr/>
        </p:nvPicPr>
        <p:blipFill>
          <a:blip r:embed="rId2"/>
          <a:srcRect t="4903" r="3371"/>
          <a:stretch>
            <a:fillRect/>
          </a:stretch>
        </p:blipFill>
        <p:spPr bwMode="auto">
          <a:xfrm>
            <a:off x="838200" y="609600"/>
            <a:ext cx="6096001" cy="41245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7524" name="Picture 4" descr="LITTLE BOY BASEBALL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553200" y="2590800"/>
            <a:ext cx="2203450" cy="4081463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533400" y="304800"/>
            <a:ext cx="8153400" cy="120015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  <a:latin typeface="Arial Rounded MT Bold" pitchFamily="34" charset="0"/>
              </a:rPr>
              <a:t>You can do more than win </a:t>
            </a:r>
            <a:r>
              <a:rPr lang="en-US" sz="3600" dirty="0" smtClean="0">
                <a:solidFill>
                  <a:srgbClr val="C00000"/>
                </a:solidFill>
                <a:latin typeface="Arial Rounded MT Bold" pitchFamily="34" charset="0"/>
              </a:rPr>
              <a:t>trophies</a:t>
            </a:r>
            <a:r>
              <a:rPr lang="en-US" sz="3600" dirty="0" smtClean="0">
                <a:solidFill>
                  <a:schemeClr val="bg1"/>
                </a:solidFill>
                <a:latin typeface="Arial Narrow" pitchFamily="34" charset="0"/>
              </a:rPr>
              <a:t>,</a:t>
            </a:r>
            <a:endParaRPr lang="en-US" sz="3600" dirty="0">
              <a:solidFill>
                <a:schemeClr val="bg1"/>
              </a:solidFill>
              <a:latin typeface="Arial Narrow" pitchFamily="34" charset="0"/>
            </a:endParaRPr>
          </a:p>
          <a:p>
            <a:r>
              <a:rPr lang="en-US" sz="3600" dirty="0">
                <a:solidFill>
                  <a:schemeClr val="bg1"/>
                </a:solidFill>
                <a:latin typeface="Arial Narrow" pitchFamily="34" charset="0"/>
              </a:rPr>
              <a:t>       </a:t>
            </a:r>
            <a:r>
              <a:rPr lang="en-US" sz="3600" dirty="0">
                <a:solidFill>
                  <a:schemeClr val="accent3"/>
                </a:solidFill>
                <a:latin typeface="Elephant" pitchFamily="18" charset="0"/>
              </a:rPr>
              <a:t>YOU CAN SHAPE LIVES!   </a:t>
            </a:r>
          </a:p>
        </p:txBody>
      </p:sp>
      <p:pic>
        <p:nvPicPr>
          <p:cNvPr id="6" name="Picture 5" descr="IMG_216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828800"/>
            <a:ext cx="7010400" cy="39347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2693" name="Picture 5" descr="UHSAA Trophy"/>
          <p:cNvPicPr>
            <a:picLocks noChangeAspect="1" noChangeArrowheads="1"/>
          </p:cNvPicPr>
          <p:nvPr/>
        </p:nvPicPr>
        <p:blipFill>
          <a:blip r:embed="rId3"/>
          <a:srcRect l="17311" r="15919" b="37097"/>
          <a:stretch>
            <a:fillRect/>
          </a:stretch>
        </p:blipFill>
        <p:spPr bwMode="auto">
          <a:xfrm>
            <a:off x="6553200" y="3200400"/>
            <a:ext cx="2286000" cy="3302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229600" cy="1752600"/>
          </a:xfrm>
        </p:spPr>
        <p:txBody>
          <a:bodyPr>
            <a:normAutofit/>
          </a:bodyPr>
          <a:lstStyle/>
          <a:p>
            <a:r>
              <a:rPr lang="en-US" sz="8800" dirty="0" smtClean="0">
                <a:latin typeface="Elephant" pitchFamily="18" charset="0"/>
              </a:rPr>
              <a:t>Raise the Bar</a:t>
            </a:r>
            <a:endParaRPr lang="en-US" sz="8800" dirty="0">
              <a:latin typeface="Elephant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143000"/>
            <a:ext cx="1008762" cy="901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4572000"/>
            <a:ext cx="1905000" cy="1906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3" descr="LOGO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4572000"/>
            <a:ext cx="1981200" cy="1981200"/>
          </a:xfrm>
          <a:prstGeom prst="rect">
            <a:avLst/>
          </a:prstGeom>
        </p:spPr>
      </p:pic>
      <p:sp>
        <p:nvSpPr>
          <p:cNvPr id="26" name="WordArt 3"/>
          <p:cNvSpPr>
            <a:spLocks noChangeArrowheads="1" noChangeShapeType="1" noTextEdit="1"/>
          </p:cNvSpPr>
          <p:nvPr/>
        </p:nvSpPr>
        <p:spPr bwMode="auto">
          <a:xfrm>
            <a:off x="762000" y="457200"/>
            <a:ext cx="7772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76"/>
              </a:avLst>
            </a:prstTxWarp>
            <a:scene3d>
              <a:camera prst="perspectiveFront"/>
              <a:lightRig rig="threePt" dir="t"/>
            </a:scene3d>
          </a:bodyPr>
          <a:lstStyle/>
          <a:p>
            <a:pPr algn="ctr" rtl="0"/>
            <a:r>
              <a:rPr lang="en-US" sz="2000" kern="10" dirty="0" smtClean="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STATEWIDE SPORTSMANSHIP PROGRAM</a:t>
            </a:r>
            <a:endParaRPr lang="en-US" sz="3600" kern="10" dirty="0" smtClean="0">
              <a:ln w="3175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1371600" y="2286000"/>
            <a:ext cx="6477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perspectiveFront"/>
              <a:lightRig rig="threePt" dir="t"/>
            </a:scene3d>
          </a:bodyPr>
          <a:lstStyle/>
          <a:p>
            <a:pPr algn="ctr" rtl="0"/>
            <a:r>
              <a:rPr lang="en-US" sz="3600" kern="10" dirty="0" smtClean="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81C8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orte" pitchFamily="66" charset="0"/>
              </a:rPr>
              <a:t>Sportsmanship Matters</a:t>
            </a:r>
            <a:r>
              <a:rPr lang="en-US" sz="3600" kern="10" dirty="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81C8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orte" pitchFamily="66" charset="0"/>
              </a:rPr>
              <a:t>!</a:t>
            </a:r>
            <a:endParaRPr lang="en-US" sz="3600" kern="10" spc="0" dirty="0">
              <a:ln w="3175">
                <a:solidFill>
                  <a:schemeClr val="tx1"/>
                </a:solidFill>
                <a:round/>
                <a:headEnd/>
                <a:tailEnd/>
              </a:ln>
              <a:solidFill>
                <a:srgbClr val="081C82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Forte" pitchFamily="66" charset="0"/>
            </a:endParaRPr>
          </a:p>
        </p:txBody>
      </p:sp>
      <p:sp>
        <p:nvSpPr>
          <p:cNvPr id="35" name="WordArt 3"/>
          <p:cNvSpPr>
            <a:spLocks noChangeArrowheads="1" noChangeShapeType="1" noTextEdit="1"/>
          </p:cNvSpPr>
          <p:nvPr/>
        </p:nvSpPr>
        <p:spPr bwMode="auto">
          <a:xfrm>
            <a:off x="914400" y="3581400"/>
            <a:ext cx="7772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76"/>
              </a:avLst>
            </a:prstTxWarp>
            <a:scene3d>
              <a:camera prst="perspectiveFront"/>
              <a:lightRig rig="threePt" dir="t"/>
            </a:scene3d>
          </a:bodyPr>
          <a:lstStyle/>
          <a:p>
            <a:pPr algn="ctr" rtl="0"/>
            <a:r>
              <a:rPr lang="en-US" sz="2000" kern="10" dirty="0" smtClean="0">
                <a:ln w="3175">
                  <a:noFill/>
                  <a:round/>
                  <a:headEnd/>
                  <a:tailEnd/>
                </a:ln>
                <a:solidFill>
                  <a:schemeClr val="accent3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“No collection of individuals, no matter how good, </a:t>
            </a:r>
          </a:p>
          <a:p>
            <a:pPr algn="ctr" rtl="0"/>
            <a:r>
              <a:rPr lang="en-US" sz="2000" kern="10" dirty="0" smtClean="0">
                <a:ln w="3175">
                  <a:noFill/>
                  <a:round/>
                  <a:headEnd/>
                  <a:tailEnd/>
                </a:ln>
                <a:solidFill>
                  <a:schemeClr val="accent3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can be successful unless they form a team!” </a:t>
            </a:r>
          </a:p>
          <a:p>
            <a:pPr algn="ctr" rtl="0"/>
            <a:r>
              <a:rPr lang="en-US" sz="2000" kern="10" dirty="0" smtClean="0">
                <a:ln w="3175">
                  <a:noFill/>
                  <a:round/>
                  <a:headEnd/>
                  <a:tailEnd/>
                </a:ln>
                <a:solidFill>
                  <a:schemeClr val="accent3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--Former Senator Bill Bradley</a:t>
            </a:r>
            <a:endParaRPr lang="en-US" sz="3600" kern="10" dirty="0" smtClean="0">
              <a:ln w="3175">
                <a:noFill/>
                <a:round/>
                <a:headEnd/>
                <a:tailEnd/>
              </a:ln>
              <a:solidFill>
                <a:schemeClr val="accent3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33400" y="304800"/>
            <a:ext cx="8001000" cy="1143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RAISE the BAR = </a:t>
            </a:r>
            <a:r>
              <a:rPr lang="en-US" dirty="0" smtClean="0">
                <a:solidFill>
                  <a:srgbClr val="1737D7"/>
                </a:solidFill>
                <a:latin typeface="Candara" pitchFamily="34" charset="0"/>
              </a:rPr>
              <a:t>TEAM EFFORT</a:t>
            </a:r>
            <a:endParaRPr lang="en-US" dirty="0">
              <a:solidFill>
                <a:srgbClr val="1737D7"/>
              </a:solidFill>
              <a:latin typeface="Candara" pitchFamily="34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70916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UHSAA Sportsmanship Committee</a:t>
            </a:r>
          </a:p>
          <a:p>
            <a:pPr>
              <a:buNone/>
            </a:pPr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	BOT, EC, Principals, Athletic Directors, </a:t>
            </a:r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Coaches</a:t>
            </a:r>
            <a:endParaRPr lang="en-US" dirty="0" smtClean="0">
              <a:solidFill>
                <a:schemeClr val="accent3"/>
              </a:solidFill>
              <a:latin typeface="Candara" pitchFamily="34" charset="0"/>
            </a:endParaRP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JOIN FORCES to tackle sportsmanship issues</a:t>
            </a: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Move from a handbook to a statewide program</a:t>
            </a: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Use a common vocabulary  so the message is strengthened as it is taught in every school</a:t>
            </a: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Promote </a:t>
            </a:r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our </a:t>
            </a:r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philosophy &amp; purpose </a:t>
            </a:r>
            <a:endParaRPr lang="en-US" dirty="0" smtClean="0">
              <a:solidFill>
                <a:schemeClr val="accent3"/>
              </a:solidFill>
              <a:latin typeface="Candara" pitchFamily="34" charset="0"/>
            </a:endParaRPr>
          </a:p>
          <a:p>
            <a:r>
              <a:rPr lang="en-US" dirty="0" smtClean="0">
                <a:solidFill>
                  <a:schemeClr val="accent3"/>
                </a:solidFill>
                <a:latin typeface="Candara" pitchFamily="34" charset="0"/>
              </a:rPr>
              <a:t>Identify goals &amp; initiatives to support our mission</a:t>
            </a:r>
          </a:p>
          <a:p>
            <a:pPr>
              <a:buNone/>
            </a:pPr>
            <a:r>
              <a:rPr lang="en-US" sz="4000" dirty="0" smtClean="0">
                <a:latin typeface="Forte" pitchFamily="66" charset="0"/>
              </a:rPr>
              <a:t>          Sportsmanship Matters!</a:t>
            </a:r>
            <a:endParaRPr lang="en-US" sz="3200" dirty="0" smtClean="0">
              <a:latin typeface="Candara" pitchFamily="34" charset="0"/>
            </a:endParaRPr>
          </a:p>
          <a:p>
            <a:endParaRPr lang="en-US" dirty="0" smtClean="0">
              <a:solidFill>
                <a:schemeClr val="accent3"/>
              </a:solidFill>
              <a:latin typeface="Candara" pitchFamily="34" charset="0"/>
            </a:endParaRPr>
          </a:p>
          <a:p>
            <a:endParaRPr lang="en-US" dirty="0">
              <a:solidFill>
                <a:schemeClr val="accent3"/>
              </a:solidFill>
              <a:latin typeface="Candara" pitchFamily="34" charset="0"/>
            </a:endParaRPr>
          </a:p>
        </p:txBody>
      </p:sp>
      <p:pic>
        <p:nvPicPr>
          <p:cNvPr id="10" name="Picture 9" descr="UIAAA logo-mediu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76032" y="5257800"/>
            <a:ext cx="964345" cy="1355370"/>
          </a:xfrm>
          <a:prstGeom prst="rect">
            <a:avLst/>
          </a:prstGeom>
        </p:spPr>
      </p:pic>
      <p:pic>
        <p:nvPicPr>
          <p:cNvPr id="11" name="Picture 10" descr="LOGO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181600"/>
            <a:ext cx="144780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Custom 23">
      <a:dk1>
        <a:sysClr val="windowText" lastClr="000000"/>
      </a:dk1>
      <a:lt1>
        <a:srgbClr val="920000"/>
      </a:lt1>
      <a:dk2>
        <a:srgbClr val="920000"/>
      </a:dk2>
      <a:lt2>
        <a:srgbClr val="A40413"/>
      </a:lt2>
      <a:accent1>
        <a:srgbClr val="CEB966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000000"/>
      </a:accent6>
      <a:hlink>
        <a:srgbClr val="000000"/>
      </a:hlink>
      <a:folHlink>
        <a:srgbClr val="0A0A0A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</TotalTime>
  <Words>676</Words>
  <Application>Microsoft Office PowerPoint</Application>
  <PresentationFormat>On-screen Show (4:3)</PresentationFormat>
  <Paragraphs>123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Apex</vt:lpstr>
      <vt:lpstr>Slide 1</vt:lpstr>
      <vt:lpstr>    HS Participation Reaches All-Time High!</vt:lpstr>
      <vt:lpstr>Slide 3</vt:lpstr>
      <vt:lpstr>Slide 4</vt:lpstr>
      <vt:lpstr>Slide 5</vt:lpstr>
      <vt:lpstr>Slide 6</vt:lpstr>
      <vt:lpstr>Slide 7</vt:lpstr>
      <vt:lpstr>Raise the Bar</vt:lpstr>
      <vt:lpstr>RAISE the BAR = TEAM EFFORT</vt:lpstr>
      <vt:lpstr>T  E  A  M</vt:lpstr>
      <vt:lpstr>TEAM-Up to Raise the Bar!</vt:lpstr>
      <vt:lpstr>     UHSAA Initiatives </vt:lpstr>
      <vt:lpstr>   WE WILL! </vt:lpstr>
      <vt:lpstr>Slide 14</vt:lpstr>
      <vt:lpstr>UHSAA-UIAAA  Student Leadership Summit</vt:lpstr>
      <vt:lpstr>     School Sportsmanship       Banner Award Program  </vt:lpstr>
      <vt:lpstr>Education-Based Athletics</vt:lpstr>
      <vt:lpstr>       Sending the Message!</vt:lpstr>
      <vt:lpstr>  A CALL TO ACTION-  Let’s TEAM-UP to Raise the Bar!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OWNER</dc:creator>
  <cp:lastModifiedBy>OWNER</cp:lastModifiedBy>
  <cp:revision>74</cp:revision>
  <dcterms:created xsi:type="dcterms:W3CDTF">2010-08-11T02:41:59Z</dcterms:created>
  <dcterms:modified xsi:type="dcterms:W3CDTF">2010-08-11T14:22:15Z</dcterms:modified>
</cp:coreProperties>
</file>