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 id="2147483697" r:id="rId2"/>
  </p:sldMasterIdLst>
  <p:notesMasterIdLst>
    <p:notesMasterId r:id="rId23"/>
  </p:notesMasterIdLst>
  <p:sldIdLst>
    <p:sldId id="256" r:id="rId3"/>
    <p:sldId id="257" r:id="rId4"/>
    <p:sldId id="269" r:id="rId5"/>
    <p:sldId id="282" r:id="rId6"/>
    <p:sldId id="263" r:id="rId7"/>
    <p:sldId id="259" r:id="rId8"/>
    <p:sldId id="264" r:id="rId9"/>
    <p:sldId id="283" r:id="rId10"/>
    <p:sldId id="261" r:id="rId11"/>
    <p:sldId id="265" r:id="rId12"/>
    <p:sldId id="272" r:id="rId13"/>
    <p:sldId id="273" r:id="rId14"/>
    <p:sldId id="271" r:id="rId15"/>
    <p:sldId id="277" r:id="rId16"/>
    <p:sldId id="278" r:id="rId17"/>
    <p:sldId id="281" r:id="rId18"/>
    <p:sldId id="285" r:id="rId19"/>
    <p:sldId id="279" r:id="rId20"/>
    <p:sldId id="280" r:id="rId21"/>
    <p:sldId id="260"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Whittaker" initials="JW" lastIdx="1" clrIdx="0">
    <p:extLst>
      <p:ext uri="{19B8F6BF-5375-455C-9EA6-DF929625EA0E}">
        <p15:presenceInfo xmlns:p15="http://schemas.microsoft.com/office/powerpoint/2012/main" userId="0b2b67c373c70e8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103" d="100"/>
          <a:sy n="103" d="100"/>
        </p:scale>
        <p:origin x="79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28A985-E900-4F14-80FF-7CBA00FA9C39}" type="datetimeFigureOut">
              <a:rPr lang="en-US" smtClean="0"/>
              <a:t>9/9/2019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566EA4-4211-4ADA-8C57-FE22A23C5E15}" type="slidenum">
              <a:rPr lang="en-US" smtClean="0"/>
              <a:t>‹#›</a:t>
            </a:fld>
            <a:endParaRPr lang="en-US"/>
          </a:p>
        </p:txBody>
      </p:sp>
    </p:spTree>
    <p:extLst>
      <p:ext uri="{BB962C8B-B14F-4D97-AF65-F5344CB8AC3E}">
        <p14:creationId xmlns:p14="http://schemas.microsoft.com/office/powerpoint/2010/main" val="333490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Introductions- Jan</a:t>
            </a:r>
          </a:p>
        </p:txBody>
      </p:sp>
      <p:sp>
        <p:nvSpPr>
          <p:cNvPr id="4" name="Slide Number Placeholder 3"/>
          <p:cNvSpPr>
            <a:spLocks noGrp="1"/>
          </p:cNvSpPr>
          <p:nvPr>
            <p:ph type="sldNum" sz="quarter" idx="5"/>
          </p:nvPr>
        </p:nvSpPr>
        <p:spPr/>
        <p:txBody>
          <a:bodyPr/>
          <a:lstStyle/>
          <a:p>
            <a:fld id="{2D566EA4-4211-4ADA-8C57-FE22A23C5E15}" type="slidenum">
              <a:rPr lang="en-US" smtClean="0"/>
              <a:t>1</a:t>
            </a:fld>
            <a:endParaRPr lang="en-US"/>
          </a:p>
        </p:txBody>
      </p:sp>
    </p:spTree>
    <p:extLst>
      <p:ext uri="{BB962C8B-B14F-4D97-AF65-F5344CB8AC3E}">
        <p14:creationId xmlns:p14="http://schemas.microsoft.com/office/powerpoint/2010/main" val="2465326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a:t>
            </a:r>
          </a:p>
        </p:txBody>
      </p:sp>
      <p:sp>
        <p:nvSpPr>
          <p:cNvPr id="4" name="Slide Number Placeholder 3"/>
          <p:cNvSpPr>
            <a:spLocks noGrp="1"/>
          </p:cNvSpPr>
          <p:nvPr>
            <p:ph type="sldNum" sz="quarter" idx="5"/>
          </p:nvPr>
        </p:nvSpPr>
        <p:spPr/>
        <p:txBody>
          <a:bodyPr/>
          <a:lstStyle/>
          <a:p>
            <a:fld id="{2D566EA4-4211-4ADA-8C57-FE22A23C5E15}" type="slidenum">
              <a:rPr lang="en-US" smtClean="0"/>
              <a:t>10</a:t>
            </a:fld>
            <a:endParaRPr lang="en-US"/>
          </a:p>
        </p:txBody>
      </p:sp>
    </p:spTree>
    <p:extLst>
      <p:ext uri="{BB962C8B-B14F-4D97-AF65-F5344CB8AC3E}">
        <p14:creationId xmlns:p14="http://schemas.microsoft.com/office/powerpoint/2010/main" val="854817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a:t>
            </a:r>
          </a:p>
        </p:txBody>
      </p:sp>
      <p:sp>
        <p:nvSpPr>
          <p:cNvPr id="4" name="Slide Number Placeholder 3"/>
          <p:cNvSpPr>
            <a:spLocks noGrp="1"/>
          </p:cNvSpPr>
          <p:nvPr>
            <p:ph type="sldNum" sz="quarter" idx="5"/>
          </p:nvPr>
        </p:nvSpPr>
        <p:spPr/>
        <p:txBody>
          <a:bodyPr/>
          <a:lstStyle/>
          <a:p>
            <a:fld id="{2D566EA4-4211-4ADA-8C57-FE22A23C5E15}" type="slidenum">
              <a:rPr lang="en-US" smtClean="0"/>
              <a:t>11</a:t>
            </a:fld>
            <a:endParaRPr lang="en-US"/>
          </a:p>
        </p:txBody>
      </p:sp>
    </p:spTree>
    <p:extLst>
      <p:ext uri="{BB962C8B-B14F-4D97-AF65-F5344CB8AC3E}">
        <p14:creationId xmlns:p14="http://schemas.microsoft.com/office/powerpoint/2010/main" val="1302668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a:t>
            </a:r>
          </a:p>
        </p:txBody>
      </p:sp>
      <p:sp>
        <p:nvSpPr>
          <p:cNvPr id="4" name="Slide Number Placeholder 3"/>
          <p:cNvSpPr>
            <a:spLocks noGrp="1"/>
          </p:cNvSpPr>
          <p:nvPr>
            <p:ph type="sldNum" sz="quarter" idx="5"/>
          </p:nvPr>
        </p:nvSpPr>
        <p:spPr/>
        <p:txBody>
          <a:bodyPr/>
          <a:lstStyle/>
          <a:p>
            <a:fld id="{2D566EA4-4211-4ADA-8C57-FE22A23C5E15}" type="slidenum">
              <a:rPr lang="en-US" smtClean="0"/>
              <a:t>12</a:t>
            </a:fld>
            <a:endParaRPr lang="en-US"/>
          </a:p>
        </p:txBody>
      </p:sp>
    </p:spTree>
    <p:extLst>
      <p:ext uri="{BB962C8B-B14F-4D97-AF65-F5344CB8AC3E}">
        <p14:creationId xmlns:p14="http://schemas.microsoft.com/office/powerpoint/2010/main" val="3213567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Brenan</a:t>
            </a:r>
          </a:p>
        </p:txBody>
      </p:sp>
      <p:sp>
        <p:nvSpPr>
          <p:cNvPr id="4" name="Slide Number Placeholder 3"/>
          <p:cNvSpPr>
            <a:spLocks noGrp="1"/>
          </p:cNvSpPr>
          <p:nvPr>
            <p:ph type="sldNum" sz="quarter" idx="5"/>
          </p:nvPr>
        </p:nvSpPr>
        <p:spPr/>
        <p:txBody>
          <a:bodyPr/>
          <a:lstStyle/>
          <a:p>
            <a:fld id="{2D566EA4-4211-4ADA-8C57-FE22A23C5E15}" type="slidenum">
              <a:rPr lang="en-US" smtClean="0"/>
              <a:t>13</a:t>
            </a:fld>
            <a:endParaRPr lang="en-US"/>
          </a:p>
        </p:txBody>
      </p:sp>
    </p:spTree>
    <p:extLst>
      <p:ext uri="{BB962C8B-B14F-4D97-AF65-F5344CB8AC3E}">
        <p14:creationId xmlns:p14="http://schemas.microsoft.com/office/powerpoint/2010/main" val="3136457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Brenan</a:t>
            </a:r>
          </a:p>
        </p:txBody>
      </p:sp>
      <p:sp>
        <p:nvSpPr>
          <p:cNvPr id="4" name="Slide Number Placeholder 3"/>
          <p:cNvSpPr>
            <a:spLocks noGrp="1"/>
          </p:cNvSpPr>
          <p:nvPr>
            <p:ph type="sldNum" sz="quarter" idx="5"/>
          </p:nvPr>
        </p:nvSpPr>
        <p:spPr/>
        <p:txBody>
          <a:bodyPr/>
          <a:lstStyle/>
          <a:p>
            <a:fld id="{2D566EA4-4211-4ADA-8C57-FE22A23C5E15}" type="slidenum">
              <a:rPr lang="en-US" smtClean="0"/>
              <a:t>14</a:t>
            </a:fld>
            <a:endParaRPr lang="en-US"/>
          </a:p>
        </p:txBody>
      </p:sp>
    </p:spTree>
    <p:extLst>
      <p:ext uri="{BB962C8B-B14F-4D97-AF65-F5344CB8AC3E}">
        <p14:creationId xmlns:p14="http://schemas.microsoft.com/office/powerpoint/2010/main" val="3283171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Brenan</a:t>
            </a:r>
          </a:p>
        </p:txBody>
      </p:sp>
      <p:sp>
        <p:nvSpPr>
          <p:cNvPr id="4" name="Slide Number Placeholder 3"/>
          <p:cNvSpPr>
            <a:spLocks noGrp="1"/>
          </p:cNvSpPr>
          <p:nvPr>
            <p:ph type="sldNum" sz="quarter" idx="5"/>
          </p:nvPr>
        </p:nvSpPr>
        <p:spPr/>
        <p:txBody>
          <a:bodyPr/>
          <a:lstStyle/>
          <a:p>
            <a:fld id="{2D566EA4-4211-4ADA-8C57-FE22A23C5E15}" type="slidenum">
              <a:rPr lang="en-US" smtClean="0"/>
              <a:t>15</a:t>
            </a:fld>
            <a:endParaRPr lang="en-US"/>
          </a:p>
        </p:txBody>
      </p:sp>
    </p:spTree>
    <p:extLst>
      <p:ext uri="{BB962C8B-B14F-4D97-AF65-F5344CB8AC3E}">
        <p14:creationId xmlns:p14="http://schemas.microsoft.com/office/powerpoint/2010/main" val="2569453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Brenan</a:t>
            </a:r>
          </a:p>
        </p:txBody>
      </p:sp>
      <p:sp>
        <p:nvSpPr>
          <p:cNvPr id="4" name="Slide Number Placeholder 3"/>
          <p:cNvSpPr>
            <a:spLocks noGrp="1"/>
          </p:cNvSpPr>
          <p:nvPr>
            <p:ph type="sldNum" sz="quarter" idx="5"/>
          </p:nvPr>
        </p:nvSpPr>
        <p:spPr/>
        <p:txBody>
          <a:bodyPr/>
          <a:lstStyle/>
          <a:p>
            <a:fld id="{2D566EA4-4211-4ADA-8C57-FE22A23C5E15}" type="slidenum">
              <a:rPr lang="en-US" smtClean="0"/>
              <a:t>16</a:t>
            </a:fld>
            <a:endParaRPr lang="en-US"/>
          </a:p>
        </p:txBody>
      </p:sp>
    </p:spTree>
    <p:extLst>
      <p:ext uri="{BB962C8B-B14F-4D97-AF65-F5344CB8AC3E}">
        <p14:creationId xmlns:p14="http://schemas.microsoft.com/office/powerpoint/2010/main" val="3696672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a:t>
            </a:r>
          </a:p>
        </p:txBody>
      </p:sp>
      <p:sp>
        <p:nvSpPr>
          <p:cNvPr id="4" name="Slide Number Placeholder 3"/>
          <p:cNvSpPr>
            <a:spLocks noGrp="1"/>
          </p:cNvSpPr>
          <p:nvPr>
            <p:ph type="sldNum" sz="quarter" idx="5"/>
          </p:nvPr>
        </p:nvSpPr>
        <p:spPr/>
        <p:txBody>
          <a:bodyPr/>
          <a:lstStyle/>
          <a:p>
            <a:fld id="{2D566EA4-4211-4ADA-8C57-FE22A23C5E15}" type="slidenum">
              <a:rPr lang="en-US" smtClean="0"/>
              <a:t>18</a:t>
            </a:fld>
            <a:endParaRPr lang="en-US"/>
          </a:p>
        </p:txBody>
      </p:sp>
    </p:spTree>
    <p:extLst>
      <p:ext uri="{BB962C8B-B14F-4D97-AF65-F5344CB8AC3E}">
        <p14:creationId xmlns:p14="http://schemas.microsoft.com/office/powerpoint/2010/main" val="13820560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Brenan</a:t>
            </a:r>
          </a:p>
        </p:txBody>
      </p:sp>
      <p:sp>
        <p:nvSpPr>
          <p:cNvPr id="4" name="Slide Number Placeholder 3"/>
          <p:cNvSpPr>
            <a:spLocks noGrp="1"/>
          </p:cNvSpPr>
          <p:nvPr>
            <p:ph type="sldNum" sz="quarter" idx="5"/>
          </p:nvPr>
        </p:nvSpPr>
        <p:spPr/>
        <p:txBody>
          <a:bodyPr/>
          <a:lstStyle/>
          <a:p>
            <a:fld id="{2D566EA4-4211-4ADA-8C57-FE22A23C5E15}" type="slidenum">
              <a:rPr lang="en-US" smtClean="0"/>
              <a:t>19</a:t>
            </a:fld>
            <a:endParaRPr lang="en-US"/>
          </a:p>
        </p:txBody>
      </p:sp>
    </p:spTree>
    <p:extLst>
      <p:ext uri="{BB962C8B-B14F-4D97-AF65-F5344CB8AC3E}">
        <p14:creationId xmlns:p14="http://schemas.microsoft.com/office/powerpoint/2010/main" val="2062310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Brenan</a:t>
            </a:r>
          </a:p>
        </p:txBody>
      </p:sp>
      <p:sp>
        <p:nvSpPr>
          <p:cNvPr id="4" name="Slide Number Placeholder 3"/>
          <p:cNvSpPr>
            <a:spLocks noGrp="1"/>
          </p:cNvSpPr>
          <p:nvPr>
            <p:ph type="sldNum" sz="quarter" idx="5"/>
          </p:nvPr>
        </p:nvSpPr>
        <p:spPr/>
        <p:txBody>
          <a:bodyPr/>
          <a:lstStyle/>
          <a:p>
            <a:fld id="{2D566EA4-4211-4ADA-8C57-FE22A23C5E15}" type="slidenum">
              <a:rPr lang="en-US" smtClean="0"/>
              <a:t>20</a:t>
            </a:fld>
            <a:endParaRPr lang="en-US"/>
          </a:p>
        </p:txBody>
      </p:sp>
    </p:spTree>
    <p:extLst>
      <p:ext uri="{BB962C8B-B14F-4D97-AF65-F5344CB8AC3E}">
        <p14:creationId xmlns:p14="http://schemas.microsoft.com/office/powerpoint/2010/main" val="3076876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a:t>
            </a:r>
          </a:p>
        </p:txBody>
      </p:sp>
      <p:sp>
        <p:nvSpPr>
          <p:cNvPr id="4" name="Slide Number Placeholder 3"/>
          <p:cNvSpPr>
            <a:spLocks noGrp="1"/>
          </p:cNvSpPr>
          <p:nvPr>
            <p:ph type="sldNum" sz="quarter" idx="5"/>
          </p:nvPr>
        </p:nvSpPr>
        <p:spPr/>
        <p:txBody>
          <a:bodyPr/>
          <a:lstStyle/>
          <a:p>
            <a:fld id="{2D566EA4-4211-4ADA-8C57-FE22A23C5E15}" type="slidenum">
              <a:rPr lang="en-US" smtClean="0"/>
              <a:t>2</a:t>
            </a:fld>
            <a:endParaRPr lang="en-US"/>
          </a:p>
        </p:txBody>
      </p:sp>
    </p:spTree>
    <p:extLst>
      <p:ext uri="{BB962C8B-B14F-4D97-AF65-F5344CB8AC3E}">
        <p14:creationId xmlns:p14="http://schemas.microsoft.com/office/powerpoint/2010/main" val="289662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a:t>
            </a:r>
          </a:p>
        </p:txBody>
      </p:sp>
      <p:sp>
        <p:nvSpPr>
          <p:cNvPr id="4" name="Slide Number Placeholder 3"/>
          <p:cNvSpPr>
            <a:spLocks noGrp="1"/>
          </p:cNvSpPr>
          <p:nvPr>
            <p:ph type="sldNum" sz="quarter" idx="5"/>
          </p:nvPr>
        </p:nvSpPr>
        <p:spPr/>
        <p:txBody>
          <a:bodyPr/>
          <a:lstStyle/>
          <a:p>
            <a:fld id="{2D566EA4-4211-4ADA-8C57-FE22A23C5E15}" type="slidenum">
              <a:rPr lang="en-US" smtClean="0"/>
              <a:t>3</a:t>
            </a:fld>
            <a:endParaRPr lang="en-US"/>
          </a:p>
        </p:txBody>
      </p:sp>
    </p:spTree>
    <p:extLst>
      <p:ext uri="{BB962C8B-B14F-4D97-AF65-F5344CB8AC3E}">
        <p14:creationId xmlns:p14="http://schemas.microsoft.com/office/powerpoint/2010/main" val="2033358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 - This is a great reminder to everyone of what we are trying to teach through sports participation.</a:t>
            </a:r>
          </a:p>
          <a:p>
            <a:r>
              <a:rPr lang="en-US" dirty="0"/>
              <a:t>This sign was posted outside an arena where students were participating.</a:t>
            </a:r>
          </a:p>
        </p:txBody>
      </p:sp>
      <p:sp>
        <p:nvSpPr>
          <p:cNvPr id="4" name="Slide Number Placeholder 3"/>
          <p:cNvSpPr>
            <a:spLocks noGrp="1"/>
          </p:cNvSpPr>
          <p:nvPr>
            <p:ph type="sldNum" sz="quarter" idx="5"/>
          </p:nvPr>
        </p:nvSpPr>
        <p:spPr/>
        <p:txBody>
          <a:bodyPr/>
          <a:lstStyle/>
          <a:p>
            <a:fld id="{F2E97AF7-6F6D-44E0-9916-E8F00A7DA0F6}" type="slidenum">
              <a:rPr lang="en-US" smtClean="0"/>
              <a:t>4</a:t>
            </a:fld>
            <a:endParaRPr lang="en-US"/>
          </a:p>
        </p:txBody>
      </p:sp>
    </p:spTree>
    <p:extLst>
      <p:ext uri="{BB962C8B-B14F-4D97-AF65-F5344CB8AC3E}">
        <p14:creationId xmlns:p14="http://schemas.microsoft.com/office/powerpoint/2010/main" val="825463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a:t>
            </a:r>
          </a:p>
        </p:txBody>
      </p:sp>
      <p:sp>
        <p:nvSpPr>
          <p:cNvPr id="4" name="Slide Number Placeholder 3"/>
          <p:cNvSpPr>
            <a:spLocks noGrp="1"/>
          </p:cNvSpPr>
          <p:nvPr>
            <p:ph type="sldNum" sz="quarter" idx="5"/>
          </p:nvPr>
        </p:nvSpPr>
        <p:spPr/>
        <p:txBody>
          <a:bodyPr/>
          <a:lstStyle/>
          <a:p>
            <a:fld id="{2D566EA4-4211-4ADA-8C57-FE22A23C5E15}" type="slidenum">
              <a:rPr lang="en-US" smtClean="0"/>
              <a:t>5</a:t>
            </a:fld>
            <a:endParaRPr lang="en-US"/>
          </a:p>
        </p:txBody>
      </p:sp>
    </p:spTree>
    <p:extLst>
      <p:ext uri="{BB962C8B-B14F-4D97-AF65-F5344CB8AC3E}">
        <p14:creationId xmlns:p14="http://schemas.microsoft.com/office/powerpoint/2010/main" val="2068548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Brenan</a:t>
            </a:r>
          </a:p>
        </p:txBody>
      </p:sp>
      <p:sp>
        <p:nvSpPr>
          <p:cNvPr id="4" name="Slide Number Placeholder 3"/>
          <p:cNvSpPr>
            <a:spLocks noGrp="1"/>
          </p:cNvSpPr>
          <p:nvPr>
            <p:ph type="sldNum" sz="quarter" idx="5"/>
          </p:nvPr>
        </p:nvSpPr>
        <p:spPr/>
        <p:txBody>
          <a:bodyPr/>
          <a:lstStyle/>
          <a:p>
            <a:fld id="{2D566EA4-4211-4ADA-8C57-FE22A23C5E15}" type="slidenum">
              <a:rPr lang="en-US" smtClean="0"/>
              <a:t>6</a:t>
            </a:fld>
            <a:endParaRPr lang="en-US"/>
          </a:p>
        </p:txBody>
      </p:sp>
    </p:spTree>
    <p:extLst>
      <p:ext uri="{BB962C8B-B14F-4D97-AF65-F5344CB8AC3E}">
        <p14:creationId xmlns:p14="http://schemas.microsoft.com/office/powerpoint/2010/main" val="2408195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Brenan</a:t>
            </a:r>
          </a:p>
        </p:txBody>
      </p:sp>
      <p:sp>
        <p:nvSpPr>
          <p:cNvPr id="4" name="Slide Number Placeholder 3"/>
          <p:cNvSpPr>
            <a:spLocks noGrp="1"/>
          </p:cNvSpPr>
          <p:nvPr>
            <p:ph type="sldNum" sz="quarter" idx="5"/>
          </p:nvPr>
        </p:nvSpPr>
        <p:spPr/>
        <p:txBody>
          <a:bodyPr/>
          <a:lstStyle/>
          <a:p>
            <a:fld id="{2D566EA4-4211-4ADA-8C57-FE22A23C5E15}" type="slidenum">
              <a:rPr lang="en-US" smtClean="0"/>
              <a:t>7</a:t>
            </a:fld>
            <a:endParaRPr lang="en-US"/>
          </a:p>
        </p:txBody>
      </p:sp>
    </p:spTree>
    <p:extLst>
      <p:ext uri="{BB962C8B-B14F-4D97-AF65-F5344CB8AC3E}">
        <p14:creationId xmlns:p14="http://schemas.microsoft.com/office/powerpoint/2010/main" val="693364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Brenan-  Parents can be one of the most challenging groups to deal with.</a:t>
            </a:r>
          </a:p>
          <a:p>
            <a:r>
              <a:rPr lang="en-US" dirty="0"/>
              <a:t>Here is an example of how not to do it.</a:t>
            </a:r>
          </a:p>
          <a:p>
            <a:endParaRPr lang="en-US" dirty="0"/>
          </a:p>
          <a:p>
            <a:r>
              <a:rPr lang="en-US" dirty="0"/>
              <a:t>How are you dealing with issues of parents demonstrating poor sportsmanship?</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97AF7-6F6D-44E0-9916-E8F00A7DA0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0239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a:t>
            </a:r>
          </a:p>
        </p:txBody>
      </p:sp>
      <p:sp>
        <p:nvSpPr>
          <p:cNvPr id="4" name="Slide Number Placeholder 3"/>
          <p:cNvSpPr>
            <a:spLocks noGrp="1"/>
          </p:cNvSpPr>
          <p:nvPr>
            <p:ph type="sldNum" sz="quarter" idx="5"/>
          </p:nvPr>
        </p:nvSpPr>
        <p:spPr/>
        <p:txBody>
          <a:bodyPr/>
          <a:lstStyle/>
          <a:p>
            <a:fld id="{2D566EA4-4211-4ADA-8C57-FE22A23C5E15}" type="slidenum">
              <a:rPr lang="en-US" smtClean="0"/>
              <a:t>9</a:t>
            </a:fld>
            <a:endParaRPr lang="en-US"/>
          </a:p>
        </p:txBody>
      </p:sp>
    </p:spTree>
    <p:extLst>
      <p:ext uri="{BB962C8B-B14F-4D97-AF65-F5344CB8AC3E}">
        <p14:creationId xmlns:p14="http://schemas.microsoft.com/office/powerpoint/2010/main" val="2069471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9/9/2019</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smtClean="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89943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27690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70989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9/9/2019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35901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9/9/2019</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17959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9/9/2019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98450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9/9/2019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39926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9/9/2019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96011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9/9/2019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10928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9/9/2019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50710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9/9/2019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24609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9/9/2019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219448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9/9/2019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51864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9/9/2019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61607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9/9/2019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226601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9/9/2019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989408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9/9/2019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938855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9/9/2019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663058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9/9/2019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06235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9/9/2019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45319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9/9/2019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4155213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9/9/2019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77691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9/9/2019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80414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9/9/2019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98890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9/9/2019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66536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9/9/2019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69934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9/9/2019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20189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9/9/2019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56136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smtClean="0"/>
              <a:pPr/>
              <a:t>9/9/2019</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89151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4.jp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9/9/2019</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58659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9/9/2019</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69466417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5B850-B413-4B83-9386-06EAE1AED2BC}"/>
              </a:ext>
            </a:extLst>
          </p:cNvPr>
          <p:cNvSpPr>
            <a:spLocks noGrp="1"/>
          </p:cNvSpPr>
          <p:nvPr>
            <p:ph type="ctrTitle"/>
          </p:nvPr>
        </p:nvSpPr>
        <p:spPr>
          <a:xfrm>
            <a:off x="466724" y="962902"/>
            <a:ext cx="6581775" cy="1170698"/>
          </a:xfrm>
        </p:spPr>
        <p:txBody>
          <a:bodyPr>
            <a:noAutofit/>
          </a:bodyPr>
          <a:lstStyle/>
          <a:p>
            <a:r>
              <a:rPr lang="en-US" sz="6000" dirty="0"/>
              <a:t>sportsmanship</a:t>
            </a:r>
          </a:p>
        </p:txBody>
      </p:sp>
      <p:sp>
        <p:nvSpPr>
          <p:cNvPr id="3" name="Subtitle 2">
            <a:extLst>
              <a:ext uri="{FF2B5EF4-FFF2-40B4-BE49-F238E27FC236}">
                <a16:creationId xmlns:a16="http://schemas.microsoft.com/office/drawing/2014/main" id="{EE8A8432-1CA7-4A38-8A02-D38CD851D42C}"/>
              </a:ext>
            </a:extLst>
          </p:cNvPr>
          <p:cNvSpPr>
            <a:spLocks noGrp="1"/>
          </p:cNvSpPr>
          <p:nvPr>
            <p:ph type="subTitle" idx="1"/>
          </p:nvPr>
        </p:nvSpPr>
        <p:spPr>
          <a:xfrm>
            <a:off x="258642" y="3103685"/>
            <a:ext cx="6581774" cy="2038163"/>
          </a:xfrm>
        </p:spPr>
        <p:txBody>
          <a:bodyPr>
            <a:normAutofit fontScale="92500" lnSpcReduction="20000"/>
          </a:bodyPr>
          <a:lstStyle/>
          <a:p>
            <a:endParaRPr lang="en-US" sz="1400" b="1" normalizeH="1" dirty="0">
              <a:latin typeface="Arial Black" panose="020B0A04020102020204" pitchFamily="34" charset="0"/>
            </a:endParaRPr>
          </a:p>
          <a:p>
            <a:pPr algn="ctr"/>
            <a:endParaRPr lang="en-US" sz="1600" b="1" normalizeH="1" dirty="0">
              <a:latin typeface="Arial Black" panose="020B0A04020102020204" pitchFamily="34" charset="0"/>
            </a:endParaRPr>
          </a:p>
          <a:p>
            <a:pPr algn="ctr"/>
            <a:r>
              <a:rPr lang="en-US" sz="2000" b="1" normalizeH="1" dirty="0">
                <a:latin typeface="Arial Black" panose="020B0A04020102020204" pitchFamily="34" charset="0"/>
              </a:rPr>
              <a:t>Teach acceptance of victory and defeat in a dignified and graceful manner; always treating participants with fairness courtesy and respect</a:t>
            </a:r>
          </a:p>
        </p:txBody>
      </p:sp>
      <p:pic>
        <p:nvPicPr>
          <p:cNvPr id="5" name="Picture 4" descr="A close up of a sign&#10;&#10;Description automatically generated">
            <a:extLst>
              <a:ext uri="{FF2B5EF4-FFF2-40B4-BE49-F238E27FC236}">
                <a16:creationId xmlns:a16="http://schemas.microsoft.com/office/drawing/2014/main" id="{14E9B8F4-3A46-40F8-A90B-D0F2D7E5AF3B}"/>
              </a:ext>
            </a:extLst>
          </p:cNvPr>
          <p:cNvPicPr>
            <a:picLocks noChangeAspect="1"/>
          </p:cNvPicPr>
          <p:nvPr/>
        </p:nvPicPr>
        <p:blipFill>
          <a:blip r:embed="rId3"/>
          <a:stretch>
            <a:fillRect/>
          </a:stretch>
        </p:blipFill>
        <p:spPr>
          <a:xfrm>
            <a:off x="6563002" y="828677"/>
            <a:ext cx="3743048" cy="3676643"/>
          </a:xfrm>
          <a:prstGeom prst="rect">
            <a:avLst/>
          </a:prstGeom>
        </p:spPr>
      </p:pic>
    </p:spTree>
    <p:extLst>
      <p:ext uri="{BB962C8B-B14F-4D97-AF65-F5344CB8AC3E}">
        <p14:creationId xmlns:p14="http://schemas.microsoft.com/office/powerpoint/2010/main" val="1825652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DC18-5F5D-4E02-9067-0A5BAC8F9A98}"/>
              </a:ext>
            </a:extLst>
          </p:cNvPr>
          <p:cNvSpPr>
            <a:spLocks noGrp="1"/>
          </p:cNvSpPr>
          <p:nvPr>
            <p:ph type="title"/>
          </p:nvPr>
        </p:nvSpPr>
        <p:spPr>
          <a:xfrm>
            <a:off x="1151792" y="914400"/>
            <a:ext cx="10067193" cy="553915"/>
          </a:xfrm>
        </p:spPr>
        <p:txBody>
          <a:bodyPr>
            <a:normAutofit/>
          </a:bodyPr>
          <a:lstStyle/>
          <a:p>
            <a:pPr algn="ctr"/>
            <a:r>
              <a:rPr lang="en-US" dirty="0"/>
              <a:t>Fan/spectator policies and minimum penalties</a:t>
            </a:r>
          </a:p>
        </p:txBody>
      </p:sp>
      <p:graphicFrame>
        <p:nvGraphicFramePr>
          <p:cNvPr id="7" name="Table 7">
            <a:extLst>
              <a:ext uri="{FF2B5EF4-FFF2-40B4-BE49-F238E27FC236}">
                <a16:creationId xmlns:a16="http://schemas.microsoft.com/office/drawing/2014/main" id="{D6D2C638-98D5-4E64-A213-E68E247C9035}"/>
              </a:ext>
            </a:extLst>
          </p:cNvPr>
          <p:cNvGraphicFramePr>
            <a:graphicFrameLocks noGrp="1"/>
          </p:cNvGraphicFramePr>
          <p:nvPr>
            <p:ph sz="half" idx="1"/>
            <p:extLst>
              <p:ext uri="{D42A27DB-BD31-4B8C-83A1-F6EECF244321}">
                <p14:modId xmlns:p14="http://schemas.microsoft.com/office/powerpoint/2010/main" val="3103610578"/>
              </p:ext>
            </p:extLst>
          </p:nvPr>
        </p:nvGraphicFramePr>
        <p:xfrm>
          <a:off x="1473200" y="2011363"/>
          <a:ext cx="4619625" cy="4577080"/>
        </p:xfrm>
        <a:graphic>
          <a:graphicData uri="http://schemas.openxmlformats.org/drawingml/2006/table">
            <a:tbl>
              <a:tblPr firstRow="1" bandRow="1">
                <a:tableStyleId>{5C22544A-7EE6-4342-B048-85BDC9FD1C3A}</a:tableStyleId>
              </a:tblPr>
              <a:tblGrid>
                <a:gridCol w="4619625">
                  <a:extLst>
                    <a:ext uri="{9D8B030D-6E8A-4147-A177-3AD203B41FA5}">
                      <a16:colId xmlns:a16="http://schemas.microsoft.com/office/drawing/2014/main" val="1184784011"/>
                    </a:ext>
                  </a:extLst>
                </a:gridCol>
              </a:tblGrid>
              <a:tr h="370840">
                <a:tc>
                  <a:txBody>
                    <a:bodyPr/>
                    <a:lstStyle/>
                    <a:p>
                      <a:pPr algn="ctr"/>
                      <a:r>
                        <a:rPr lang="en-US" dirty="0"/>
                        <a:t>ACT</a:t>
                      </a:r>
                    </a:p>
                  </a:txBody>
                  <a:tcPr/>
                </a:tc>
                <a:extLst>
                  <a:ext uri="{0D108BD9-81ED-4DB2-BD59-A6C34878D82A}">
                    <a16:rowId xmlns:a16="http://schemas.microsoft.com/office/drawing/2014/main" val="1095462561"/>
                  </a:ext>
                </a:extLst>
              </a:tr>
              <a:tr h="141580">
                <a:tc>
                  <a:txBody>
                    <a:bodyPr/>
                    <a:lstStyle/>
                    <a:p>
                      <a:r>
                        <a:rPr lang="en-US" sz="1400" b="1" dirty="0"/>
                        <a:t>Unsportsmanlike Conduct </a:t>
                      </a:r>
                    </a:p>
                    <a:p>
                      <a:r>
                        <a:rPr lang="en-US" sz="1400" b="1" dirty="0"/>
                        <a:t>(Not Involving Taunting)</a:t>
                      </a:r>
                    </a:p>
                    <a:p>
                      <a:endParaRPr lang="en-US" sz="1400" b="1" dirty="0"/>
                    </a:p>
                    <a:p>
                      <a:endParaRPr lang="en-US" sz="1400" dirty="0"/>
                    </a:p>
                    <a:p>
                      <a:endParaRPr lang="en-US" sz="1400" dirty="0"/>
                    </a:p>
                    <a:p>
                      <a:endParaRPr lang="en-US" sz="1400" dirty="0"/>
                    </a:p>
                  </a:txBody>
                  <a:tcPr/>
                </a:tc>
                <a:extLst>
                  <a:ext uri="{0D108BD9-81ED-4DB2-BD59-A6C34878D82A}">
                    <a16:rowId xmlns:a16="http://schemas.microsoft.com/office/drawing/2014/main" val="1060236834"/>
                  </a:ext>
                </a:extLst>
              </a:tr>
              <a:tr h="370840">
                <a:tc>
                  <a:txBody>
                    <a:bodyPr/>
                    <a:lstStyle/>
                    <a:p>
                      <a:r>
                        <a:rPr lang="en-US" sz="1400" b="1" dirty="0"/>
                        <a:t>1</a:t>
                      </a:r>
                      <a:r>
                        <a:rPr lang="en-US" sz="1400" b="1" baseline="30000" dirty="0"/>
                        <a:t>st</a:t>
                      </a:r>
                      <a:r>
                        <a:rPr lang="en-US" sz="1400" b="1" dirty="0"/>
                        <a:t> Ejection because of Taunting/Unsportsmanlike Behavior</a:t>
                      </a:r>
                    </a:p>
                    <a:p>
                      <a:endParaRPr lang="en-US" sz="1400" b="1" dirty="0"/>
                    </a:p>
                    <a:p>
                      <a:endParaRPr lang="en-US" sz="1400" b="1" dirty="0"/>
                    </a:p>
                    <a:p>
                      <a:endParaRPr lang="en-US" sz="1400" b="1" dirty="0"/>
                    </a:p>
                  </a:txBody>
                  <a:tcPr/>
                </a:tc>
                <a:extLst>
                  <a:ext uri="{0D108BD9-81ED-4DB2-BD59-A6C34878D82A}">
                    <a16:rowId xmlns:a16="http://schemas.microsoft.com/office/drawing/2014/main" val="3092518973"/>
                  </a:ext>
                </a:extLst>
              </a:tr>
              <a:tr h="370840">
                <a:tc>
                  <a:txBody>
                    <a:bodyPr/>
                    <a:lstStyle/>
                    <a:p>
                      <a:r>
                        <a:rPr lang="en-US" sz="1400" b="1" dirty="0"/>
                        <a:t>2</a:t>
                      </a:r>
                      <a:r>
                        <a:rPr lang="en-US" sz="1400" b="1" baseline="30000" dirty="0"/>
                        <a:t>nd</a:t>
                      </a:r>
                      <a:r>
                        <a:rPr lang="en-US" sz="1400" b="1" dirty="0"/>
                        <a:t> Ejection because of Taunting/unsportsmanlike Behavior</a:t>
                      </a:r>
                    </a:p>
                    <a:p>
                      <a:endParaRPr lang="en-US" sz="1400" b="1" dirty="0"/>
                    </a:p>
                    <a:p>
                      <a:endParaRPr lang="en-US" sz="1400" b="1" dirty="0"/>
                    </a:p>
                  </a:txBody>
                  <a:tcPr/>
                </a:tc>
                <a:extLst>
                  <a:ext uri="{0D108BD9-81ED-4DB2-BD59-A6C34878D82A}">
                    <a16:rowId xmlns:a16="http://schemas.microsoft.com/office/drawing/2014/main" val="3948017681"/>
                  </a:ext>
                </a:extLst>
              </a:tr>
              <a:tr h="370840">
                <a:tc>
                  <a:txBody>
                    <a:bodyPr/>
                    <a:lstStyle/>
                    <a:p>
                      <a:r>
                        <a:rPr lang="en-US" sz="1400" b="1" dirty="0"/>
                        <a:t>3</a:t>
                      </a:r>
                      <a:r>
                        <a:rPr lang="en-US" sz="1400" b="1" baseline="30000" dirty="0"/>
                        <a:t>rd</a:t>
                      </a:r>
                      <a:r>
                        <a:rPr lang="en-US" sz="1400" b="1" dirty="0"/>
                        <a:t> Ejection because of Taunting/Unsportsmanlike behavior</a:t>
                      </a:r>
                    </a:p>
                    <a:p>
                      <a:endParaRPr lang="en-US" sz="1400" b="1" dirty="0"/>
                    </a:p>
                  </a:txBody>
                  <a:tcPr/>
                </a:tc>
                <a:extLst>
                  <a:ext uri="{0D108BD9-81ED-4DB2-BD59-A6C34878D82A}">
                    <a16:rowId xmlns:a16="http://schemas.microsoft.com/office/drawing/2014/main" val="2876947944"/>
                  </a:ext>
                </a:extLst>
              </a:tr>
            </a:tbl>
          </a:graphicData>
        </a:graphic>
      </p:graphicFrame>
      <p:graphicFrame>
        <p:nvGraphicFramePr>
          <p:cNvPr id="9" name="Table 9">
            <a:extLst>
              <a:ext uri="{FF2B5EF4-FFF2-40B4-BE49-F238E27FC236}">
                <a16:creationId xmlns:a16="http://schemas.microsoft.com/office/drawing/2014/main" id="{9B33F1C6-A8AB-496A-AF67-2A5A7425EDAF}"/>
              </a:ext>
            </a:extLst>
          </p:cNvPr>
          <p:cNvGraphicFramePr>
            <a:graphicFrameLocks noGrp="1"/>
          </p:cNvGraphicFramePr>
          <p:nvPr>
            <p:ph sz="half" idx="2"/>
            <p:extLst>
              <p:ext uri="{D42A27DB-BD31-4B8C-83A1-F6EECF244321}">
                <p14:modId xmlns:p14="http://schemas.microsoft.com/office/powerpoint/2010/main" val="953530313"/>
              </p:ext>
            </p:extLst>
          </p:nvPr>
        </p:nvGraphicFramePr>
        <p:xfrm>
          <a:off x="6294120" y="2017713"/>
          <a:ext cx="4764405" cy="4577080"/>
        </p:xfrm>
        <a:graphic>
          <a:graphicData uri="http://schemas.openxmlformats.org/drawingml/2006/table">
            <a:tbl>
              <a:tblPr firstRow="1" bandRow="1">
                <a:tableStyleId>{5C22544A-7EE6-4342-B048-85BDC9FD1C3A}</a:tableStyleId>
              </a:tblPr>
              <a:tblGrid>
                <a:gridCol w="4764405">
                  <a:extLst>
                    <a:ext uri="{9D8B030D-6E8A-4147-A177-3AD203B41FA5}">
                      <a16:colId xmlns:a16="http://schemas.microsoft.com/office/drawing/2014/main" val="3853436763"/>
                    </a:ext>
                  </a:extLst>
                </a:gridCol>
              </a:tblGrid>
              <a:tr h="370840">
                <a:tc>
                  <a:txBody>
                    <a:bodyPr/>
                    <a:lstStyle/>
                    <a:p>
                      <a:pPr algn="ctr"/>
                      <a:r>
                        <a:rPr lang="en-US" dirty="0"/>
                        <a:t>PENALTIES</a:t>
                      </a:r>
                    </a:p>
                  </a:txBody>
                  <a:tcPr/>
                </a:tc>
                <a:extLst>
                  <a:ext uri="{0D108BD9-81ED-4DB2-BD59-A6C34878D82A}">
                    <a16:rowId xmlns:a16="http://schemas.microsoft.com/office/drawing/2014/main" val="2853576756"/>
                  </a:ext>
                </a:extLst>
              </a:tr>
              <a:tr h="370840">
                <a:tc>
                  <a:txBody>
                    <a:bodyPr/>
                    <a:lstStyle/>
                    <a:p>
                      <a:r>
                        <a:rPr lang="en-US" sz="1400" b="1" dirty="0"/>
                        <a:t>Game Administrator gives a Yellow Card to participant in question.  The names of individuals who receive Yellow Cards will be tracked by the school to ensure on-going compliance.  An individual’s record will be expunged if they complete the NFHS Sportsmanship Course.</a:t>
                      </a:r>
                    </a:p>
                  </a:txBody>
                  <a:tcPr/>
                </a:tc>
                <a:extLst>
                  <a:ext uri="{0D108BD9-81ED-4DB2-BD59-A6C34878D82A}">
                    <a16:rowId xmlns:a16="http://schemas.microsoft.com/office/drawing/2014/main" val="2180386220"/>
                  </a:ext>
                </a:extLst>
              </a:tr>
              <a:tr h="370840">
                <a:tc>
                  <a:txBody>
                    <a:bodyPr/>
                    <a:lstStyle/>
                    <a:p>
                      <a:r>
                        <a:rPr lang="en-US" sz="1400" b="1" dirty="0"/>
                        <a:t>Three-game suspension from UHSAA activities.  The ejected party must complete the NFHS Sportsmanship Clinic and meet with their school principal before reinstatement.  Taunting/racist language do not require a yellow card warning before ejection from the facility.</a:t>
                      </a:r>
                    </a:p>
                  </a:txBody>
                  <a:tcPr/>
                </a:tc>
                <a:extLst>
                  <a:ext uri="{0D108BD9-81ED-4DB2-BD59-A6C34878D82A}">
                    <a16:rowId xmlns:a16="http://schemas.microsoft.com/office/drawing/2014/main" val="4278171179"/>
                  </a:ext>
                </a:extLst>
              </a:tr>
              <a:tr h="370840">
                <a:tc>
                  <a:txBody>
                    <a:bodyPr/>
                    <a:lstStyle/>
                    <a:p>
                      <a:r>
                        <a:rPr lang="en-US" sz="1400" b="1" dirty="0"/>
                        <a:t>Ejection for the remainder of the sports season (all UHSAA activities).</a:t>
                      </a:r>
                    </a:p>
                    <a:p>
                      <a:endParaRPr lang="en-US" sz="1400" b="1" dirty="0"/>
                    </a:p>
                    <a:p>
                      <a:endParaRPr lang="en-US" sz="1400" b="1" dirty="0"/>
                    </a:p>
                  </a:txBody>
                  <a:tcPr/>
                </a:tc>
                <a:extLst>
                  <a:ext uri="{0D108BD9-81ED-4DB2-BD59-A6C34878D82A}">
                    <a16:rowId xmlns:a16="http://schemas.microsoft.com/office/drawing/2014/main" val="3989736471"/>
                  </a:ext>
                </a:extLst>
              </a:tr>
              <a:tr h="370840">
                <a:tc>
                  <a:txBody>
                    <a:bodyPr/>
                    <a:lstStyle/>
                    <a:p>
                      <a:r>
                        <a:rPr lang="en-US" sz="1400" b="1" dirty="0"/>
                        <a:t>Ban for one calendar year from UHSAA activities.</a:t>
                      </a:r>
                    </a:p>
                    <a:p>
                      <a:endParaRPr lang="en-US" sz="1400" b="1" dirty="0"/>
                    </a:p>
                    <a:p>
                      <a:endParaRPr lang="en-US" sz="1400" b="1" dirty="0"/>
                    </a:p>
                  </a:txBody>
                  <a:tcPr/>
                </a:tc>
                <a:extLst>
                  <a:ext uri="{0D108BD9-81ED-4DB2-BD59-A6C34878D82A}">
                    <a16:rowId xmlns:a16="http://schemas.microsoft.com/office/drawing/2014/main" val="3265435135"/>
                  </a:ext>
                </a:extLst>
              </a:tr>
            </a:tbl>
          </a:graphicData>
        </a:graphic>
      </p:graphicFrame>
    </p:spTree>
    <p:extLst>
      <p:ext uri="{BB962C8B-B14F-4D97-AF65-F5344CB8AC3E}">
        <p14:creationId xmlns:p14="http://schemas.microsoft.com/office/powerpoint/2010/main" val="1669156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2A05F-6FCA-4DB8-8461-2DAC731E143B}"/>
              </a:ext>
            </a:extLst>
          </p:cNvPr>
          <p:cNvSpPr>
            <a:spLocks noGrp="1"/>
          </p:cNvSpPr>
          <p:nvPr>
            <p:ph type="title"/>
          </p:nvPr>
        </p:nvSpPr>
        <p:spPr>
          <a:xfrm>
            <a:off x="1451579" y="804520"/>
            <a:ext cx="9603275" cy="587136"/>
          </a:xfrm>
        </p:spPr>
        <p:txBody>
          <a:bodyPr/>
          <a:lstStyle/>
          <a:p>
            <a:pPr algn="ctr"/>
            <a:r>
              <a:rPr lang="en-US" dirty="0">
                <a:highlight>
                  <a:srgbClr val="FFFF00"/>
                </a:highlight>
              </a:rPr>
              <a:t>YELLOW CARD PROTOCOL</a:t>
            </a:r>
          </a:p>
        </p:txBody>
      </p:sp>
      <p:sp>
        <p:nvSpPr>
          <p:cNvPr id="3" name="Content Placeholder 2">
            <a:extLst>
              <a:ext uri="{FF2B5EF4-FFF2-40B4-BE49-F238E27FC236}">
                <a16:creationId xmlns:a16="http://schemas.microsoft.com/office/drawing/2014/main" id="{3226FF17-6509-406B-A1F3-E081486B6126}"/>
              </a:ext>
            </a:extLst>
          </p:cNvPr>
          <p:cNvSpPr>
            <a:spLocks noGrp="1"/>
          </p:cNvSpPr>
          <p:nvPr>
            <p:ph idx="1"/>
          </p:nvPr>
        </p:nvSpPr>
        <p:spPr>
          <a:xfrm>
            <a:off x="1310055" y="2015732"/>
            <a:ext cx="9744800" cy="4121299"/>
          </a:xfrm>
        </p:spPr>
        <p:txBody>
          <a:bodyPr>
            <a:noAutofit/>
          </a:bodyPr>
          <a:lstStyle/>
          <a:p>
            <a:pPr algn="ctr"/>
            <a:r>
              <a:rPr lang="en-US" sz="2400" dirty="0"/>
              <a:t>THE YELLOW CARD WILL BE GIVEN BY A GAME ADMINISTRATOR WHO NOTES A FAN THAT IS BREAKING PROTOCOL BUT ISN’T ENGAGING IN ACTS OF TAUNTING.  THE ADMINISTRATOR IS RESPONSIBLE TO TRACK THE NAME OF THE INDIVIDUAL RECEIVING THE CARD AND IS RESPONSIBLE TO NOTIFY THEM THAT IF THEIR BEHAVIOR CONTINUES, SCHOOL ADMINISTRATORS/LAW ENFORCEMENT WILL REMOVE THEM FROM THE FACILITY.  THE PENALTIES IN ACT 1 WILL BE ENFORCED AS PART OF THE PROTOCOL.</a:t>
            </a:r>
          </a:p>
        </p:txBody>
      </p:sp>
    </p:spTree>
    <p:extLst>
      <p:ext uri="{BB962C8B-B14F-4D97-AF65-F5344CB8AC3E}">
        <p14:creationId xmlns:p14="http://schemas.microsoft.com/office/powerpoint/2010/main" val="102025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2A05F-6FCA-4DB8-8461-2DAC731E143B}"/>
              </a:ext>
            </a:extLst>
          </p:cNvPr>
          <p:cNvSpPr>
            <a:spLocks noGrp="1"/>
          </p:cNvSpPr>
          <p:nvPr>
            <p:ph type="title"/>
          </p:nvPr>
        </p:nvSpPr>
        <p:spPr>
          <a:xfrm>
            <a:off x="1451579" y="804520"/>
            <a:ext cx="9603275" cy="587136"/>
          </a:xfrm>
        </p:spPr>
        <p:txBody>
          <a:bodyPr/>
          <a:lstStyle/>
          <a:p>
            <a:pPr algn="ctr"/>
            <a:r>
              <a:rPr lang="en-US" dirty="0">
                <a:highlight>
                  <a:srgbClr val="FF0000"/>
                </a:highlight>
              </a:rPr>
              <a:t>RED CARD PROTOCOL</a:t>
            </a:r>
          </a:p>
        </p:txBody>
      </p:sp>
      <p:sp>
        <p:nvSpPr>
          <p:cNvPr id="3" name="Content Placeholder 2">
            <a:extLst>
              <a:ext uri="{FF2B5EF4-FFF2-40B4-BE49-F238E27FC236}">
                <a16:creationId xmlns:a16="http://schemas.microsoft.com/office/drawing/2014/main" id="{3226FF17-6509-406B-A1F3-E081486B6126}"/>
              </a:ext>
            </a:extLst>
          </p:cNvPr>
          <p:cNvSpPr>
            <a:spLocks noGrp="1"/>
          </p:cNvSpPr>
          <p:nvPr>
            <p:ph idx="1"/>
          </p:nvPr>
        </p:nvSpPr>
        <p:spPr>
          <a:xfrm>
            <a:off x="1310055" y="2015732"/>
            <a:ext cx="9744800" cy="4121299"/>
          </a:xfrm>
        </p:spPr>
        <p:txBody>
          <a:bodyPr>
            <a:noAutofit/>
          </a:bodyPr>
          <a:lstStyle/>
          <a:p>
            <a:pPr algn="ctr"/>
            <a:r>
              <a:rPr lang="en-US" sz="2400" dirty="0"/>
              <a:t>THE RED CARD WILL BE GIVEN TO FANS WHO RECEIVE THEIR SECOND WARNING FROM A GAME ADMINISTRATOR DUE TO UNSPORSMANLIKE BEHAVIOR OR TO FANS WHO ENGAGE IN ACTS OF TAUNTING.  FANS WHO RECEIVE A RED CARD WILL BE ASKED TO LEAVE THE FACILITY IMMEDIATELY.  SCHOOL ADMINISTRATORS WILL BE RESPONSIBLE FOR TRACKING OF INDIVIDUALS WHO RECEIVE RED CARDS AND ENFORCEMENT OF THEIR BEHAVIOR EXPECTATIONS AS PART OF THE PROTOCOL.</a:t>
            </a:r>
          </a:p>
        </p:txBody>
      </p:sp>
    </p:spTree>
    <p:extLst>
      <p:ext uri="{BB962C8B-B14F-4D97-AF65-F5344CB8AC3E}">
        <p14:creationId xmlns:p14="http://schemas.microsoft.com/office/powerpoint/2010/main" val="4153327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A7082E-F865-4027-8DE0-C16A81786E16}"/>
              </a:ext>
            </a:extLst>
          </p:cNvPr>
          <p:cNvSpPr>
            <a:spLocks noGrp="1"/>
          </p:cNvSpPr>
          <p:nvPr>
            <p:ph type="title" idx="4294967295"/>
          </p:nvPr>
        </p:nvSpPr>
        <p:spPr>
          <a:xfrm>
            <a:off x="0" y="290146"/>
            <a:ext cx="12192000" cy="3842239"/>
          </a:xfrm>
        </p:spPr>
        <p:txBody>
          <a:bodyPr>
            <a:normAutofit fontScale="90000"/>
          </a:bodyPr>
          <a:lstStyle/>
          <a:p>
            <a:pPr algn="ctr"/>
            <a:br>
              <a:rPr lang="en-US" sz="3100" dirty="0"/>
            </a:br>
            <a:r>
              <a:rPr lang="en-US" sz="3100" dirty="0">
                <a:latin typeface="Arial Rounded MT Bold" panose="020F0704030504030204" pitchFamily="34" charset="0"/>
              </a:rPr>
              <a:t>WHILE EACH PARTICIPANT IN UHSAA ACTIVITIES IS RESPONSIBLE FOR PLAYING A ROLE IN CREATING A SAFE, EDUCATIONAL EXPERIENCE, THE SCHOOL PRINCIPAL AND ADMINISTRATORS ARE ULTIMATELY RESPONSIBLE FOR THE CONDUCT OF GROUPS ASSOCIATED WITH THEIR SCHOOL COMMUNITY DURING THE REGULAR SEASON AND POST-SEASON.  </a:t>
            </a:r>
            <a:br>
              <a:rPr lang="en-US" sz="3100" dirty="0">
                <a:latin typeface="Arial Rounded MT Bold" panose="020F0704030504030204" pitchFamily="34" charset="0"/>
              </a:rPr>
            </a:br>
            <a:br>
              <a:rPr lang="en-US" sz="3100" dirty="0">
                <a:latin typeface="Arial Rounded MT Bold" panose="020F0704030504030204" pitchFamily="34" charset="0"/>
              </a:rPr>
            </a:br>
            <a:r>
              <a:rPr lang="en-US" sz="3100" dirty="0">
                <a:latin typeface="Arial Rounded MT Bold" panose="020F0704030504030204" pitchFamily="34" charset="0"/>
              </a:rPr>
              <a:t>IT SHALL BE THE RESPONSIBILITY OF EACH MEMBER SCHOOL PRINCIPAL TO EXERCISE CONTROL OVER ALL INDIVIDUALS TO THE EXTENT NECESSARY TO ENSURE SAFETY AND FAIR PLAY FOR ALL PARTICIPATION AND ADHERENCE WITH THESE STANDARDS.</a:t>
            </a:r>
            <a:br>
              <a:rPr lang="en-US" sz="3100" dirty="0">
                <a:latin typeface="Arial Rounded MT Bold" panose="020F0704030504030204" pitchFamily="34" charset="0"/>
              </a:rPr>
            </a:br>
            <a:br>
              <a:rPr lang="en-US" sz="3100" dirty="0">
                <a:latin typeface="Arial Rounded MT Bold" panose="020F0704030504030204" pitchFamily="34" charset="0"/>
              </a:rPr>
            </a:br>
            <a:br>
              <a:rPr lang="en-US" sz="3100" dirty="0">
                <a:latin typeface="Arial Rounded MT Bold" panose="020F0704030504030204" pitchFamily="34" charset="0"/>
              </a:rPr>
            </a:br>
            <a:endParaRPr lang="en-US" sz="3100" dirty="0">
              <a:latin typeface="Arial Rounded MT Bold" panose="020F0704030504030204" pitchFamily="34" charset="0"/>
            </a:endParaRPr>
          </a:p>
        </p:txBody>
      </p:sp>
      <p:sp>
        <p:nvSpPr>
          <p:cNvPr id="5" name="Text Placeholder 4">
            <a:extLst>
              <a:ext uri="{FF2B5EF4-FFF2-40B4-BE49-F238E27FC236}">
                <a16:creationId xmlns:a16="http://schemas.microsoft.com/office/drawing/2014/main" id="{800FF999-0590-4430-AE0F-A61AFFD1A732}"/>
              </a:ext>
            </a:extLst>
          </p:cNvPr>
          <p:cNvSpPr>
            <a:spLocks noGrp="1"/>
          </p:cNvSpPr>
          <p:nvPr>
            <p:ph type="body" idx="4294967295"/>
          </p:nvPr>
        </p:nvSpPr>
        <p:spPr>
          <a:xfrm>
            <a:off x="61546" y="6117688"/>
            <a:ext cx="12130454" cy="45719"/>
          </a:xfrm>
        </p:spPr>
        <p:txBody>
          <a:bodyPr>
            <a:noAutofit/>
          </a:bodyPr>
          <a:lstStyle/>
          <a:p>
            <a:pPr algn="ctr"/>
            <a:endParaRPr lang="en-US" dirty="0">
              <a:solidFill>
                <a:srgbClr val="FF0000"/>
              </a:solidFill>
              <a:latin typeface="Arial Rounded MT Bold" panose="020F0704030504030204" pitchFamily="34" charset="0"/>
            </a:endParaRPr>
          </a:p>
        </p:txBody>
      </p:sp>
    </p:spTree>
    <p:extLst>
      <p:ext uri="{BB962C8B-B14F-4D97-AF65-F5344CB8AC3E}">
        <p14:creationId xmlns:p14="http://schemas.microsoft.com/office/powerpoint/2010/main" val="2311267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24E26-DF5F-4A3E-9BBC-0D4E28FB0FD6}"/>
              </a:ext>
            </a:extLst>
          </p:cNvPr>
          <p:cNvSpPr>
            <a:spLocks noGrp="1"/>
          </p:cNvSpPr>
          <p:nvPr>
            <p:ph type="title"/>
          </p:nvPr>
        </p:nvSpPr>
        <p:spPr>
          <a:xfrm>
            <a:off x="1389185" y="804520"/>
            <a:ext cx="9665669" cy="587136"/>
          </a:xfrm>
        </p:spPr>
        <p:txBody>
          <a:bodyPr>
            <a:normAutofit fontScale="90000"/>
          </a:bodyPr>
          <a:lstStyle/>
          <a:p>
            <a:pPr algn="ctr"/>
            <a:r>
              <a:rPr lang="en-US" b="1" dirty="0">
                <a:solidFill>
                  <a:srgbClr val="FF0000"/>
                </a:solidFill>
              </a:rPr>
              <a:t>School administration responsibilities</a:t>
            </a:r>
          </a:p>
        </p:txBody>
      </p:sp>
      <p:sp>
        <p:nvSpPr>
          <p:cNvPr id="3" name="Content Placeholder 2">
            <a:extLst>
              <a:ext uri="{FF2B5EF4-FFF2-40B4-BE49-F238E27FC236}">
                <a16:creationId xmlns:a16="http://schemas.microsoft.com/office/drawing/2014/main" id="{6D6BADDA-D073-4FB6-BBAC-528D55F063E4}"/>
              </a:ext>
            </a:extLst>
          </p:cNvPr>
          <p:cNvSpPr>
            <a:spLocks noGrp="1"/>
          </p:cNvSpPr>
          <p:nvPr>
            <p:ph idx="1"/>
          </p:nvPr>
        </p:nvSpPr>
        <p:spPr>
          <a:xfrm>
            <a:off x="448408" y="1863970"/>
            <a:ext cx="11306907" cy="4413738"/>
          </a:xfrm>
        </p:spPr>
        <p:txBody>
          <a:bodyPr>
            <a:normAutofit/>
          </a:bodyPr>
          <a:lstStyle/>
          <a:p>
            <a:r>
              <a:rPr lang="en-US" dirty="0"/>
              <a:t>Outline and post standards of sportsmanship.  Include the behavioral criteria for each student group, spectator, school personnel, coaches, game staff, sponsors, etc. and standards of conduct expected of each.</a:t>
            </a:r>
          </a:p>
          <a:p>
            <a:r>
              <a:rPr lang="en-US" dirty="0"/>
              <a:t>Provide adequate game supervision.  Make faculty aware that problems and potential problems must be reported and dealt with immediately.  This may involve securing law enforcement.</a:t>
            </a:r>
          </a:p>
          <a:p>
            <a:r>
              <a:rPr lang="en-US" dirty="0"/>
              <a:t>Parents, players, students and fans must understand their roles and what is expected of them.</a:t>
            </a:r>
          </a:p>
          <a:p>
            <a:r>
              <a:rPr lang="en-US" dirty="0"/>
              <a:t>Employ athletic coaches who have a sound understanding of their role and are primarily concerned with the accomplishment of educational objectives.</a:t>
            </a:r>
          </a:p>
          <a:p>
            <a:endParaRPr lang="en-US" dirty="0"/>
          </a:p>
          <a:p>
            <a:endParaRPr lang="en-US" dirty="0"/>
          </a:p>
        </p:txBody>
      </p:sp>
    </p:spTree>
    <p:extLst>
      <p:ext uri="{BB962C8B-B14F-4D97-AF65-F5344CB8AC3E}">
        <p14:creationId xmlns:p14="http://schemas.microsoft.com/office/powerpoint/2010/main" val="2905218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24E26-DF5F-4A3E-9BBC-0D4E28FB0FD6}"/>
              </a:ext>
            </a:extLst>
          </p:cNvPr>
          <p:cNvSpPr>
            <a:spLocks noGrp="1"/>
          </p:cNvSpPr>
          <p:nvPr>
            <p:ph type="title"/>
          </p:nvPr>
        </p:nvSpPr>
        <p:spPr>
          <a:xfrm>
            <a:off x="1389185" y="804520"/>
            <a:ext cx="9665669" cy="587136"/>
          </a:xfrm>
        </p:spPr>
        <p:txBody>
          <a:bodyPr>
            <a:normAutofit/>
          </a:bodyPr>
          <a:lstStyle/>
          <a:p>
            <a:pPr algn="ctr"/>
            <a:r>
              <a:rPr lang="en-US" b="1" dirty="0">
                <a:solidFill>
                  <a:srgbClr val="FF0000"/>
                </a:solidFill>
              </a:rPr>
              <a:t>Athletic directors’ responsibilities</a:t>
            </a:r>
          </a:p>
        </p:txBody>
      </p:sp>
      <p:sp>
        <p:nvSpPr>
          <p:cNvPr id="3" name="Content Placeholder 2">
            <a:extLst>
              <a:ext uri="{FF2B5EF4-FFF2-40B4-BE49-F238E27FC236}">
                <a16:creationId xmlns:a16="http://schemas.microsoft.com/office/drawing/2014/main" id="{6D6BADDA-D073-4FB6-BBAC-528D55F063E4}"/>
              </a:ext>
            </a:extLst>
          </p:cNvPr>
          <p:cNvSpPr>
            <a:spLocks noGrp="1"/>
          </p:cNvSpPr>
          <p:nvPr>
            <p:ph idx="1"/>
          </p:nvPr>
        </p:nvSpPr>
        <p:spPr>
          <a:xfrm>
            <a:off x="476250" y="1866900"/>
            <a:ext cx="11315700" cy="4276725"/>
          </a:xfrm>
        </p:spPr>
        <p:txBody>
          <a:bodyPr>
            <a:normAutofit lnSpcReduction="10000"/>
          </a:bodyPr>
          <a:lstStyle/>
          <a:p>
            <a:r>
              <a:rPr lang="en-US" dirty="0"/>
              <a:t>Provide enough staff and security supervision for spectator control.</a:t>
            </a:r>
          </a:p>
          <a:p>
            <a:r>
              <a:rPr lang="en-US" dirty="0"/>
              <a:t>Provide opportunities for informing students and adult spectators of the rules and penalties for all sports and activities.</a:t>
            </a:r>
          </a:p>
          <a:p>
            <a:r>
              <a:rPr lang="en-US" dirty="0"/>
              <a:t>Use a competent public address announcer who will promote the fundamentals of sportsmanship.</a:t>
            </a:r>
          </a:p>
          <a:p>
            <a:r>
              <a:rPr lang="en-US" dirty="0"/>
              <a:t>Work closely with the cheerleaders and sponsors in techniques of crowd management.</a:t>
            </a:r>
          </a:p>
          <a:p>
            <a:r>
              <a:rPr lang="en-US" dirty="0"/>
              <a:t>Enlist and encourage the support of student groups in the implementation of crowd management.</a:t>
            </a:r>
          </a:p>
          <a:p>
            <a:r>
              <a:rPr lang="en-US" dirty="0"/>
              <a:t>Have regular staff and coaches' meetings to inform, review and enforce sportsmanship policies.</a:t>
            </a:r>
          </a:p>
          <a:p>
            <a:r>
              <a:rPr lang="en-US" dirty="0"/>
              <a:t>Make sure all support groups conduct themselves in accordance with the sportsmanship theme.  Specifically, behaviors such as bands playing during a game, unauthorized cheers, taunting or encouraging negative chants.</a:t>
            </a:r>
          </a:p>
        </p:txBody>
      </p:sp>
    </p:spTree>
    <p:extLst>
      <p:ext uri="{BB962C8B-B14F-4D97-AF65-F5344CB8AC3E}">
        <p14:creationId xmlns:p14="http://schemas.microsoft.com/office/powerpoint/2010/main" val="3498620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24E26-DF5F-4A3E-9BBC-0D4E28FB0FD6}"/>
              </a:ext>
            </a:extLst>
          </p:cNvPr>
          <p:cNvSpPr>
            <a:spLocks noGrp="1"/>
          </p:cNvSpPr>
          <p:nvPr>
            <p:ph type="title"/>
          </p:nvPr>
        </p:nvSpPr>
        <p:spPr>
          <a:xfrm>
            <a:off x="1389185" y="804520"/>
            <a:ext cx="9665669" cy="587136"/>
          </a:xfrm>
        </p:spPr>
        <p:txBody>
          <a:bodyPr>
            <a:normAutofit/>
          </a:bodyPr>
          <a:lstStyle/>
          <a:p>
            <a:pPr algn="ctr"/>
            <a:r>
              <a:rPr lang="en-US" b="1" dirty="0">
                <a:solidFill>
                  <a:srgbClr val="FF0000"/>
                </a:solidFill>
              </a:rPr>
              <a:t>Athletic directors’ responsibilities</a:t>
            </a:r>
          </a:p>
        </p:txBody>
      </p:sp>
      <p:sp>
        <p:nvSpPr>
          <p:cNvPr id="3" name="Content Placeholder 2">
            <a:extLst>
              <a:ext uri="{FF2B5EF4-FFF2-40B4-BE49-F238E27FC236}">
                <a16:creationId xmlns:a16="http://schemas.microsoft.com/office/drawing/2014/main" id="{6D6BADDA-D073-4FB6-BBAC-528D55F063E4}"/>
              </a:ext>
            </a:extLst>
          </p:cNvPr>
          <p:cNvSpPr>
            <a:spLocks noGrp="1"/>
          </p:cNvSpPr>
          <p:nvPr>
            <p:ph idx="1"/>
          </p:nvPr>
        </p:nvSpPr>
        <p:spPr>
          <a:xfrm>
            <a:off x="476250" y="1866900"/>
            <a:ext cx="11315700" cy="4276725"/>
          </a:xfrm>
        </p:spPr>
        <p:txBody>
          <a:bodyPr>
            <a:normAutofit/>
          </a:bodyPr>
          <a:lstStyle/>
          <a:p>
            <a:r>
              <a:rPr lang="en-US" dirty="0"/>
              <a:t>Monitor and provide direction for each event as it relates to crowd control.</a:t>
            </a:r>
          </a:p>
          <a:p>
            <a:r>
              <a:rPr lang="en-US" dirty="0"/>
              <a:t>Use scorekeepers and timers, trained adults, who can do the job competently, remain under control and exhibit no bias.  </a:t>
            </a:r>
          </a:p>
          <a:p>
            <a:r>
              <a:rPr lang="en-US" dirty="0"/>
              <a:t>Assign a responsible adult to greet the visiting team and officials and show them to their dressing room.</a:t>
            </a:r>
          </a:p>
          <a:p>
            <a:r>
              <a:rPr lang="en-US" dirty="0"/>
              <a:t>Faculty members should be assigned to oversee the conduct of fans, cheerleaders, pep squads, bands, etc.  They should be visible and attend away games as well as home games.</a:t>
            </a:r>
          </a:p>
          <a:p>
            <a:r>
              <a:rPr lang="en-US" dirty="0"/>
              <a:t>Uniformed law enforcement officers should be on duty for all games.</a:t>
            </a:r>
          </a:p>
          <a:p>
            <a:r>
              <a:rPr lang="en-US" dirty="0"/>
              <a:t>During team introductions the principals and/or athletic directors of the competing schools could be introduced, meet at center court, shake hands and go sit with respective student bodies.</a:t>
            </a:r>
          </a:p>
        </p:txBody>
      </p:sp>
    </p:spTree>
    <p:extLst>
      <p:ext uri="{BB962C8B-B14F-4D97-AF65-F5344CB8AC3E}">
        <p14:creationId xmlns:p14="http://schemas.microsoft.com/office/powerpoint/2010/main" val="2247529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E1DF0EB-9A86-4820-9891-58C083AA9C5B}"/>
              </a:ext>
            </a:extLst>
          </p:cNvPr>
          <p:cNvPicPr>
            <a:picLocks noChangeAspect="1"/>
          </p:cNvPicPr>
          <p:nvPr/>
        </p:nvPicPr>
        <p:blipFill>
          <a:blip r:embed="rId2"/>
          <a:stretch>
            <a:fillRect/>
          </a:stretch>
        </p:blipFill>
        <p:spPr>
          <a:xfrm>
            <a:off x="3446318" y="0"/>
            <a:ext cx="5299364" cy="6858000"/>
          </a:xfrm>
          <a:prstGeom prst="rect">
            <a:avLst/>
          </a:prstGeom>
        </p:spPr>
      </p:pic>
    </p:spTree>
    <p:extLst>
      <p:ext uri="{BB962C8B-B14F-4D97-AF65-F5344CB8AC3E}">
        <p14:creationId xmlns:p14="http://schemas.microsoft.com/office/powerpoint/2010/main" val="2117832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053B4-BABE-40AD-8F22-5349E9AD2A0B}"/>
              </a:ext>
            </a:extLst>
          </p:cNvPr>
          <p:cNvSpPr>
            <a:spLocks noGrp="1"/>
          </p:cNvSpPr>
          <p:nvPr>
            <p:ph type="title"/>
          </p:nvPr>
        </p:nvSpPr>
        <p:spPr>
          <a:xfrm>
            <a:off x="1389185" y="804520"/>
            <a:ext cx="9665669" cy="587136"/>
          </a:xfrm>
        </p:spPr>
        <p:txBody>
          <a:bodyPr>
            <a:normAutofit/>
          </a:bodyPr>
          <a:lstStyle/>
          <a:p>
            <a:pPr algn="ctr"/>
            <a:r>
              <a:rPr lang="en-US" sz="3600" dirty="0" err="1"/>
              <a:t>Uhsaa</a:t>
            </a:r>
            <a:r>
              <a:rPr lang="en-US" sz="3600" dirty="0"/>
              <a:t> sportsmanship initiatives</a:t>
            </a:r>
          </a:p>
        </p:txBody>
      </p:sp>
      <p:sp>
        <p:nvSpPr>
          <p:cNvPr id="3" name="Content Placeholder 2">
            <a:extLst>
              <a:ext uri="{FF2B5EF4-FFF2-40B4-BE49-F238E27FC236}">
                <a16:creationId xmlns:a16="http://schemas.microsoft.com/office/drawing/2014/main" id="{16EB9266-FFB5-4106-827E-B5BD4D701250}"/>
              </a:ext>
            </a:extLst>
          </p:cNvPr>
          <p:cNvSpPr>
            <a:spLocks noGrp="1"/>
          </p:cNvSpPr>
          <p:nvPr>
            <p:ph idx="1"/>
          </p:nvPr>
        </p:nvSpPr>
        <p:spPr/>
        <p:txBody>
          <a:bodyPr>
            <a:noAutofit/>
          </a:bodyPr>
          <a:lstStyle/>
          <a:p>
            <a:r>
              <a:rPr lang="en-US" sz="3600" dirty="0"/>
              <a:t>Dare 2 Lead Student Leadership Conference</a:t>
            </a:r>
          </a:p>
          <a:p>
            <a:r>
              <a:rPr lang="en-US" sz="3600" dirty="0"/>
              <a:t>Raise the Bar- School Sportsmanship Award</a:t>
            </a:r>
          </a:p>
          <a:p>
            <a:r>
              <a:rPr lang="en-US" sz="3600" dirty="0"/>
              <a:t>Zero Ejections Award/Banner</a:t>
            </a:r>
          </a:p>
          <a:p>
            <a:r>
              <a:rPr lang="en-US" sz="3600" dirty="0"/>
              <a:t>Sportsmanship Video Scholarship</a:t>
            </a:r>
          </a:p>
        </p:txBody>
      </p:sp>
      <p:pic>
        <p:nvPicPr>
          <p:cNvPr id="5" name="Picture 4" descr="A close up of a sign&#10;&#10;Description automatically generated">
            <a:extLst>
              <a:ext uri="{FF2B5EF4-FFF2-40B4-BE49-F238E27FC236}">
                <a16:creationId xmlns:a16="http://schemas.microsoft.com/office/drawing/2014/main" id="{ED787AAC-B5BE-42BF-A4DD-05EE3FB59506}"/>
              </a:ext>
            </a:extLst>
          </p:cNvPr>
          <p:cNvPicPr>
            <a:picLocks noChangeAspect="1"/>
          </p:cNvPicPr>
          <p:nvPr/>
        </p:nvPicPr>
        <p:blipFill>
          <a:blip r:embed="rId3"/>
          <a:stretch>
            <a:fillRect/>
          </a:stretch>
        </p:blipFill>
        <p:spPr>
          <a:xfrm>
            <a:off x="8316058" y="3610341"/>
            <a:ext cx="2181225" cy="2219324"/>
          </a:xfrm>
          <a:prstGeom prst="rect">
            <a:avLst/>
          </a:prstGeom>
        </p:spPr>
      </p:pic>
    </p:spTree>
    <p:extLst>
      <p:ext uri="{BB962C8B-B14F-4D97-AF65-F5344CB8AC3E}">
        <p14:creationId xmlns:p14="http://schemas.microsoft.com/office/powerpoint/2010/main" val="1517145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CD0C7-308D-4ACE-BB84-2099451DE0BB}"/>
              </a:ext>
            </a:extLst>
          </p:cNvPr>
          <p:cNvSpPr>
            <a:spLocks noGrp="1"/>
          </p:cNvSpPr>
          <p:nvPr>
            <p:ph type="title"/>
          </p:nvPr>
        </p:nvSpPr>
        <p:spPr/>
        <p:txBody>
          <a:bodyPr>
            <a:normAutofit/>
          </a:bodyPr>
          <a:lstStyle/>
          <a:p>
            <a:pPr algn="ctr"/>
            <a:r>
              <a:rPr lang="en-US" sz="3600" dirty="0"/>
              <a:t>Register my coach</a:t>
            </a:r>
          </a:p>
        </p:txBody>
      </p:sp>
      <p:sp>
        <p:nvSpPr>
          <p:cNvPr id="3" name="Content Placeholder 2">
            <a:extLst>
              <a:ext uri="{FF2B5EF4-FFF2-40B4-BE49-F238E27FC236}">
                <a16:creationId xmlns:a16="http://schemas.microsoft.com/office/drawing/2014/main" id="{F2846878-1F0E-430D-9201-FC440C325EA3}"/>
              </a:ext>
            </a:extLst>
          </p:cNvPr>
          <p:cNvSpPr>
            <a:spLocks noGrp="1"/>
          </p:cNvSpPr>
          <p:nvPr>
            <p:ph idx="1"/>
          </p:nvPr>
        </p:nvSpPr>
        <p:spPr>
          <a:xfrm>
            <a:off x="1451579" y="1853754"/>
            <a:ext cx="9603275" cy="4870896"/>
          </a:xfrm>
        </p:spPr>
        <p:txBody>
          <a:bodyPr/>
          <a:lstStyle/>
          <a:p>
            <a:pPr marL="457200" indent="-457200">
              <a:buFont typeface="+mj-lt"/>
              <a:buAutoNum type="arabicPeriod"/>
            </a:pPr>
            <a:r>
              <a:rPr lang="en-US" dirty="0"/>
              <a:t>Concussion Protocol ( Yearly)</a:t>
            </a:r>
          </a:p>
          <a:p>
            <a:pPr marL="457200" indent="-457200">
              <a:buFont typeface="+mj-lt"/>
              <a:buAutoNum type="arabicPeriod"/>
            </a:pPr>
            <a:r>
              <a:rPr lang="en-US" dirty="0"/>
              <a:t>Sexual Abuse Training (Yearly)</a:t>
            </a:r>
          </a:p>
          <a:p>
            <a:pPr marL="457200" indent="-457200">
              <a:buFont typeface="+mj-lt"/>
              <a:buAutoNum type="arabicPeriod"/>
            </a:pPr>
            <a:r>
              <a:rPr lang="en-US" dirty="0"/>
              <a:t>Bullying, Hazing/Harassment Training (Yearly)</a:t>
            </a:r>
          </a:p>
          <a:p>
            <a:pPr marL="457200" indent="-457200">
              <a:buFont typeface="+mj-lt"/>
              <a:buAutoNum type="arabicPeriod"/>
            </a:pPr>
            <a:r>
              <a:rPr lang="en-US" dirty="0"/>
              <a:t>Background Check (District Policy)</a:t>
            </a:r>
          </a:p>
          <a:p>
            <a:pPr marL="457200" indent="-457200">
              <a:buFont typeface="+mj-lt"/>
              <a:buAutoNum type="arabicPeriod"/>
            </a:pPr>
            <a:r>
              <a:rPr lang="en-US" dirty="0"/>
              <a:t>First Aide Training (District Policy)</a:t>
            </a:r>
          </a:p>
          <a:p>
            <a:pPr marL="457200" indent="-457200">
              <a:buFont typeface="+mj-lt"/>
              <a:buAutoNum type="arabicPeriod"/>
            </a:pPr>
            <a:r>
              <a:rPr lang="en-US" dirty="0"/>
              <a:t>CPR (District Policy) Recommended Hands on Component for CPR.</a:t>
            </a:r>
          </a:p>
          <a:p>
            <a:pPr marL="457200" indent="-457200">
              <a:buFont typeface="+mj-lt"/>
              <a:buAutoNum type="arabicPeriod"/>
            </a:pPr>
            <a:r>
              <a:rPr lang="en-US" dirty="0"/>
              <a:t>Fundamentals on Coaching Course (Once Time Course)</a:t>
            </a:r>
          </a:p>
          <a:p>
            <a:pPr marL="457200" indent="-457200">
              <a:buFont typeface="+mj-lt"/>
              <a:buAutoNum type="arabicPeriod"/>
            </a:pPr>
            <a:r>
              <a:rPr lang="en-US" dirty="0"/>
              <a:t>Professional Ethic Standards as describe in USBE Rule R277-515.</a:t>
            </a:r>
          </a:p>
          <a:p>
            <a:pPr marL="457200" indent="-457200">
              <a:buFont typeface="+mj-lt"/>
              <a:buAutoNum type="arabicPeriod"/>
            </a:pPr>
            <a:r>
              <a:rPr lang="en-US" dirty="0" err="1"/>
              <a:t>NFHSLEARN.Com</a:t>
            </a:r>
            <a:endParaRPr lang="en-US" dirty="0"/>
          </a:p>
          <a:p>
            <a:pPr marL="457200" indent="-457200">
              <a:buFont typeface="+mj-lt"/>
              <a:buAutoNum type="arabicPeriod"/>
            </a:pPr>
            <a:endParaRPr lang="en-US" dirty="0"/>
          </a:p>
        </p:txBody>
      </p:sp>
    </p:spTree>
    <p:extLst>
      <p:ext uri="{BB962C8B-B14F-4D97-AF65-F5344CB8AC3E}">
        <p14:creationId xmlns:p14="http://schemas.microsoft.com/office/powerpoint/2010/main" val="280661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50FD0717-BEEE-48D4-8750-E44E166E9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4CBA4EB-F997-4F56-9436-88F607540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4" name="Text Placeholder 3">
            <a:extLst>
              <a:ext uri="{FF2B5EF4-FFF2-40B4-BE49-F238E27FC236}">
                <a16:creationId xmlns:a16="http://schemas.microsoft.com/office/drawing/2014/main" id="{EBDD76B2-494A-480B-8CE4-95937D04D66D}"/>
              </a:ext>
            </a:extLst>
          </p:cNvPr>
          <p:cNvSpPr>
            <a:spLocks noGrp="1"/>
          </p:cNvSpPr>
          <p:nvPr>
            <p:ph type="body" idx="1"/>
          </p:nvPr>
        </p:nvSpPr>
        <p:spPr>
          <a:xfrm>
            <a:off x="7672466" y="777812"/>
            <a:ext cx="4193947" cy="4578433"/>
          </a:xfrm>
        </p:spPr>
        <p:txBody>
          <a:bodyPr vert="horz" wrap="square" lIns="91440" tIns="91440" rIns="91440" bIns="91440" rtlCol="0" anchor="ctr">
            <a:spAutoFit/>
          </a:bodyPr>
          <a:lstStyle/>
          <a:p>
            <a:pPr algn="ctr"/>
            <a:r>
              <a:rPr lang="en-US" sz="2000" b="1" dirty="0"/>
              <a:t>The preeminent purpose of sports and activities is not to teach someone how to hit a three-pointer or to throw a curve ball but how to harness the discipline, desire and commitment that come from striving to achieve these goals and then channeling those traits into overcoming the challenges of everyday life. – </a:t>
            </a:r>
          </a:p>
          <a:p>
            <a:pPr algn="ctr"/>
            <a:r>
              <a:rPr lang="en-US" sz="1200" b="1" dirty="0"/>
              <a:t>Robert F. </a:t>
            </a:r>
            <a:r>
              <a:rPr lang="en-US" sz="1200" b="1" dirty="0" err="1"/>
              <a:t>Kanaby</a:t>
            </a:r>
            <a:r>
              <a:rPr lang="en-US" sz="1200" b="1" dirty="0"/>
              <a:t> Former NFHS Executive Director </a:t>
            </a:r>
          </a:p>
        </p:txBody>
      </p:sp>
      <p:grpSp>
        <p:nvGrpSpPr>
          <p:cNvPr id="21" name="Group 20">
            <a:extLst>
              <a:ext uri="{FF2B5EF4-FFF2-40B4-BE49-F238E27FC236}">
                <a16:creationId xmlns:a16="http://schemas.microsoft.com/office/drawing/2014/main" id="{C2DA450E-1EDD-4D4A-8257-4808EB9371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9392" y="938882"/>
            <a:ext cx="6562082" cy="4236223"/>
            <a:chOff x="7807230" y="2012810"/>
            <a:chExt cx="3251252" cy="3459865"/>
          </a:xfrm>
        </p:grpSpPr>
        <p:sp>
          <p:nvSpPr>
            <p:cNvPr id="22" name="Rectangle 21">
              <a:extLst>
                <a:ext uri="{FF2B5EF4-FFF2-40B4-BE49-F238E27FC236}">
                  <a16:creationId xmlns:a16="http://schemas.microsoft.com/office/drawing/2014/main" id="{228FBF78-9E7E-46C0-950D-FC7AEE43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2116C23-5ED0-4F29-84D0-584CD0150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37EE4B41-0C22-468A-BCFF-66786B9C8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7777" y="1269341"/>
            <a:ext cx="5925312" cy="3575304"/>
          </a:xfrm>
          <a:prstGeom prst="rect">
            <a:avLst/>
          </a:prstGeom>
          <a:solidFill>
            <a:schemeClr val="accent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913781-EEAD-48DA-944D-8817BB2D7C94}"/>
              </a:ext>
            </a:extLst>
          </p:cNvPr>
          <p:cNvSpPr>
            <a:spLocks noGrp="1"/>
          </p:cNvSpPr>
          <p:nvPr>
            <p:ph type="title"/>
          </p:nvPr>
        </p:nvSpPr>
        <p:spPr>
          <a:xfrm>
            <a:off x="1446756" y="1463015"/>
            <a:ext cx="5492683" cy="3196668"/>
          </a:xfrm>
        </p:spPr>
        <p:txBody>
          <a:bodyPr vert="horz" lIns="91440" tIns="45720" rIns="91440" bIns="0" rtlCol="0" anchor="ctr">
            <a:normAutofit/>
          </a:bodyPr>
          <a:lstStyle/>
          <a:p>
            <a:pPr algn="ctr"/>
            <a:r>
              <a:rPr lang="en-US" sz="4000">
                <a:solidFill>
                  <a:srgbClr val="FFFFFF"/>
                </a:solidFill>
              </a:rPr>
              <a:t>SPORTSMANSHIP- BECAUSE IT MATTERS</a:t>
            </a:r>
          </a:p>
        </p:txBody>
      </p:sp>
      <p:pic>
        <p:nvPicPr>
          <p:cNvPr id="27" name="Picture 26">
            <a:extLst>
              <a:ext uri="{FF2B5EF4-FFF2-40B4-BE49-F238E27FC236}">
                <a16:creationId xmlns:a16="http://schemas.microsoft.com/office/drawing/2014/main" id="{8B060F31-12EA-4404-8435-DA25F36C89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9" name="Straight Connector 28">
            <a:extLst>
              <a:ext uri="{FF2B5EF4-FFF2-40B4-BE49-F238E27FC236}">
                <a16:creationId xmlns:a16="http://schemas.microsoft.com/office/drawing/2014/main" id="{E4F1CB68-9DEB-4A71-8E7C-DE9278F035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931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970E2-A28A-4B33-9502-D67F356628C0}"/>
              </a:ext>
            </a:extLst>
          </p:cNvPr>
          <p:cNvSpPr>
            <a:spLocks noGrp="1"/>
          </p:cNvSpPr>
          <p:nvPr>
            <p:ph type="title"/>
          </p:nvPr>
        </p:nvSpPr>
        <p:spPr>
          <a:xfrm>
            <a:off x="421640" y="441960"/>
            <a:ext cx="11389360" cy="1411795"/>
          </a:xfrm>
        </p:spPr>
        <p:txBody>
          <a:bodyPr>
            <a:noAutofit/>
          </a:bodyPr>
          <a:lstStyle/>
          <a:p>
            <a:pPr algn="ctr"/>
            <a:r>
              <a:rPr lang="en-US" sz="3600" dirty="0"/>
              <a:t>working together with a common purpose </a:t>
            </a:r>
            <a:br>
              <a:rPr lang="en-US" sz="3600" dirty="0"/>
            </a:br>
            <a:r>
              <a:rPr lang="en-US" sz="3600" dirty="0"/>
              <a:t>we can make extraordinary things happen!</a:t>
            </a:r>
            <a:br>
              <a:rPr lang="en-US" sz="3600" dirty="0"/>
            </a:br>
            <a:br>
              <a:rPr lang="en-US" sz="3600" dirty="0"/>
            </a:br>
            <a:br>
              <a:rPr lang="en-US" sz="3600" dirty="0"/>
            </a:br>
            <a:endParaRPr lang="en-US" sz="3600" dirty="0"/>
          </a:p>
        </p:txBody>
      </p:sp>
      <p:pic>
        <p:nvPicPr>
          <p:cNvPr id="4" name="Picture 3" descr="A close up of a sign&#10;&#10;Description automatically generated">
            <a:extLst>
              <a:ext uri="{FF2B5EF4-FFF2-40B4-BE49-F238E27FC236}">
                <a16:creationId xmlns:a16="http://schemas.microsoft.com/office/drawing/2014/main" id="{BA8C8DCD-DCCD-40A0-8DAB-284EF53910A0}"/>
              </a:ext>
            </a:extLst>
          </p:cNvPr>
          <p:cNvPicPr>
            <a:picLocks noChangeAspect="1"/>
          </p:cNvPicPr>
          <p:nvPr/>
        </p:nvPicPr>
        <p:blipFill>
          <a:blip r:embed="rId3"/>
          <a:stretch>
            <a:fillRect/>
          </a:stretch>
        </p:blipFill>
        <p:spPr>
          <a:xfrm>
            <a:off x="4731436" y="2499518"/>
            <a:ext cx="2729128" cy="2729128"/>
          </a:xfrm>
          <a:prstGeom prst="rect">
            <a:avLst/>
          </a:prstGeom>
        </p:spPr>
      </p:pic>
    </p:spTree>
    <p:extLst>
      <p:ext uri="{BB962C8B-B14F-4D97-AF65-F5344CB8AC3E}">
        <p14:creationId xmlns:p14="http://schemas.microsoft.com/office/powerpoint/2010/main" val="3259576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A7082E-F865-4027-8DE0-C16A81786E16}"/>
              </a:ext>
            </a:extLst>
          </p:cNvPr>
          <p:cNvSpPr>
            <a:spLocks noGrp="1"/>
          </p:cNvSpPr>
          <p:nvPr>
            <p:ph type="title" idx="4294967295"/>
          </p:nvPr>
        </p:nvSpPr>
        <p:spPr>
          <a:xfrm>
            <a:off x="0" y="290146"/>
            <a:ext cx="12192000" cy="2664069"/>
          </a:xfrm>
        </p:spPr>
        <p:txBody>
          <a:bodyPr>
            <a:normAutofit fontScale="90000"/>
          </a:bodyPr>
          <a:lstStyle/>
          <a:p>
            <a:pPr algn="ctr"/>
            <a:r>
              <a:rPr lang="en-US" sz="2200" dirty="0"/>
              <a:t>Evidence shows that participation in high school athletic and fine arts activities can have a significant impact on the educational development and future success of students.</a:t>
            </a:r>
            <a:br>
              <a:rPr lang="en-US" sz="2200" dirty="0"/>
            </a:br>
            <a:br>
              <a:rPr lang="en-US" sz="2200" dirty="0"/>
            </a:br>
            <a:r>
              <a:rPr lang="en-US" sz="2200" dirty="0"/>
              <a:t>Through extracurricular activities a student learns respect, teamwork, personal responsibility, integrity, honesty and leadership.</a:t>
            </a:r>
            <a:br>
              <a:rPr lang="en-US" sz="2200" dirty="0"/>
            </a:br>
            <a:br>
              <a:rPr lang="en-US" sz="2200" dirty="0"/>
            </a:br>
            <a:r>
              <a:rPr lang="en-US" sz="2700" dirty="0"/>
              <a:t>The principles of sportsmanship and ethical behavior should be taught, modeled and enforced by: </a:t>
            </a:r>
            <a:br>
              <a:rPr lang="en-US" sz="3100" dirty="0"/>
            </a:br>
            <a:br>
              <a:rPr lang="en-US" sz="3100" dirty="0"/>
            </a:br>
            <a:br>
              <a:rPr lang="en-US" sz="2000" dirty="0"/>
            </a:br>
            <a:br>
              <a:rPr lang="en-US" sz="2000" dirty="0"/>
            </a:br>
            <a:endParaRPr lang="en-US" sz="2000" dirty="0"/>
          </a:p>
        </p:txBody>
      </p:sp>
      <p:sp>
        <p:nvSpPr>
          <p:cNvPr id="5" name="Text Placeholder 4">
            <a:extLst>
              <a:ext uri="{FF2B5EF4-FFF2-40B4-BE49-F238E27FC236}">
                <a16:creationId xmlns:a16="http://schemas.microsoft.com/office/drawing/2014/main" id="{800FF999-0590-4430-AE0F-A61AFFD1A732}"/>
              </a:ext>
            </a:extLst>
          </p:cNvPr>
          <p:cNvSpPr>
            <a:spLocks noGrp="1"/>
          </p:cNvSpPr>
          <p:nvPr>
            <p:ph type="body" idx="4294967295"/>
          </p:nvPr>
        </p:nvSpPr>
        <p:spPr>
          <a:xfrm>
            <a:off x="0" y="2866292"/>
            <a:ext cx="12192000" cy="3297115"/>
          </a:xfrm>
        </p:spPr>
        <p:txBody>
          <a:bodyPr>
            <a:noAutofit/>
          </a:bodyPr>
          <a:lstStyle/>
          <a:p>
            <a:pPr algn="ctr"/>
            <a:r>
              <a:rPr lang="en-US" dirty="0">
                <a:solidFill>
                  <a:srgbClr val="FF0000"/>
                </a:solidFill>
                <a:latin typeface="Arial Rounded MT Bold" panose="020F0704030504030204" pitchFamily="34" charset="0"/>
              </a:rPr>
              <a:t>PARENTS</a:t>
            </a:r>
          </a:p>
          <a:p>
            <a:pPr algn="ctr"/>
            <a:r>
              <a:rPr lang="en-US" dirty="0">
                <a:solidFill>
                  <a:srgbClr val="FF0000"/>
                </a:solidFill>
                <a:latin typeface="Arial Rounded MT Bold" panose="020F0704030504030204" pitchFamily="34" charset="0"/>
              </a:rPr>
              <a:t>EDUCATORS</a:t>
            </a:r>
          </a:p>
          <a:p>
            <a:pPr algn="ctr"/>
            <a:r>
              <a:rPr lang="en-US" dirty="0">
                <a:solidFill>
                  <a:srgbClr val="FF0000"/>
                </a:solidFill>
                <a:latin typeface="Arial Rounded MT Bold" panose="020F0704030504030204" pitchFamily="34" charset="0"/>
              </a:rPr>
              <a:t>SCHOOL ADMINISTRATORS</a:t>
            </a:r>
          </a:p>
          <a:p>
            <a:pPr algn="ctr"/>
            <a:r>
              <a:rPr lang="en-US" dirty="0">
                <a:solidFill>
                  <a:srgbClr val="FF0000"/>
                </a:solidFill>
                <a:latin typeface="Arial Rounded MT Bold" panose="020F0704030504030204" pitchFamily="34" charset="0"/>
              </a:rPr>
              <a:t>ATHLETIC DIRECTORS</a:t>
            </a:r>
          </a:p>
          <a:p>
            <a:pPr algn="ctr"/>
            <a:r>
              <a:rPr lang="en-US" dirty="0">
                <a:solidFill>
                  <a:srgbClr val="FF0000"/>
                </a:solidFill>
                <a:latin typeface="Arial Rounded MT Bold" panose="020F0704030504030204" pitchFamily="34" charset="0"/>
              </a:rPr>
              <a:t>COACHES </a:t>
            </a:r>
          </a:p>
          <a:p>
            <a:pPr algn="ctr"/>
            <a:r>
              <a:rPr lang="en-US" dirty="0">
                <a:solidFill>
                  <a:srgbClr val="FF0000"/>
                </a:solidFill>
                <a:latin typeface="Arial Rounded MT Bold" panose="020F0704030504030204" pitchFamily="34" charset="0"/>
              </a:rPr>
              <a:t>OFFICIALS</a:t>
            </a:r>
          </a:p>
        </p:txBody>
      </p:sp>
    </p:spTree>
    <p:extLst>
      <p:ext uri="{BB962C8B-B14F-4D97-AF65-F5344CB8AC3E}">
        <p14:creationId xmlns:p14="http://schemas.microsoft.com/office/powerpoint/2010/main" val="486632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sign&#10;&#10;Description generated with very high confidence">
            <a:extLst>
              <a:ext uri="{FF2B5EF4-FFF2-40B4-BE49-F238E27FC236}">
                <a16:creationId xmlns:a16="http://schemas.microsoft.com/office/drawing/2014/main" id="{D46F3FE8-F460-421C-AB23-0988D2847871}"/>
              </a:ext>
            </a:extLst>
          </p:cNvPr>
          <p:cNvPicPr>
            <a:picLocks noChangeAspect="1"/>
          </p:cNvPicPr>
          <p:nvPr/>
        </p:nvPicPr>
        <p:blipFill rotWithShape="1">
          <a:blip r:embed="rId3"/>
          <a:srcRect t="8254" b="19682"/>
          <a:stretch/>
        </p:blipFill>
        <p:spPr>
          <a:xfrm>
            <a:off x="1874968" y="328575"/>
            <a:ext cx="7856649" cy="566193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230258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347540-20E8-4365-AF0C-A883A8BC9D21}"/>
              </a:ext>
            </a:extLst>
          </p:cNvPr>
          <p:cNvSpPr>
            <a:spLocks noGrp="1"/>
          </p:cNvSpPr>
          <p:nvPr>
            <p:ph type="title"/>
          </p:nvPr>
        </p:nvSpPr>
        <p:spPr>
          <a:xfrm>
            <a:off x="1451579" y="804520"/>
            <a:ext cx="9603275" cy="839642"/>
          </a:xfrm>
        </p:spPr>
        <p:txBody>
          <a:bodyPr>
            <a:normAutofit fontScale="90000"/>
          </a:bodyPr>
          <a:lstStyle/>
          <a:p>
            <a:pPr algn="ctr"/>
            <a:r>
              <a:rPr lang="en-US" sz="2400" dirty="0"/>
              <a:t>UTAH HIGH SCHOOL ACTIVITIES ASSOCIATION CODE OF ETHICS</a:t>
            </a:r>
            <a:br>
              <a:rPr lang="en-US" sz="2400" dirty="0"/>
            </a:br>
            <a:br>
              <a:rPr lang="en-US" sz="2400" dirty="0"/>
            </a:br>
            <a:r>
              <a:rPr lang="en-US" sz="1800" dirty="0"/>
              <a:t>THE CODE OF ETHICS IS AS FOLLOWS FOR STUDENT ATHLETES AND PARTICIPANTS:</a:t>
            </a:r>
          </a:p>
        </p:txBody>
      </p:sp>
      <p:sp>
        <p:nvSpPr>
          <p:cNvPr id="5" name="Content Placeholder 4">
            <a:extLst>
              <a:ext uri="{FF2B5EF4-FFF2-40B4-BE49-F238E27FC236}">
                <a16:creationId xmlns:a16="http://schemas.microsoft.com/office/drawing/2014/main" id="{4D512C33-7D48-4282-A0D0-0E11FF61FA0A}"/>
              </a:ext>
            </a:extLst>
          </p:cNvPr>
          <p:cNvSpPr>
            <a:spLocks noGrp="1"/>
          </p:cNvSpPr>
          <p:nvPr>
            <p:ph idx="1"/>
          </p:nvPr>
        </p:nvSpPr>
        <p:spPr>
          <a:xfrm>
            <a:off x="1451579" y="1837592"/>
            <a:ext cx="9603275" cy="4215888"/>
          </a:xfrm>
        </p:spPr>
        <p:txBody>
          <a:bodyPr>
            <a:normAutofit fontScale="92500" lnSpcReduction="20000"/>
          </a:bodyPr>
          <a:lstStyle/>
          <a:p>
            <a:r>
              <a:rPr lang="en-US" sz="1600" dirty="0"/>
              <a:t>Show cordial courtesy to opposing teams and officials.</a:t>
            </a:r>
          </a:p>
          <a:p>
            <a:r>
              <a:rPr lang="en-US" sz="1600" dirty="0"/>
              <a:t>Know the rules, abide by and respect the officials’ decision.</a:t>
            </a:r>
          </a:p>
          <a:p>
            <a:r>
              <a:rPr lang="en-US" sz="1600" dirty="0"/>
              <a:t>To achieve a thorough understanding and acceptance of the game and the standards of eligibility.</a:t>
            </a:r>
          </a:p>
          <a:p>
            <a:r>
              <a:rPr lang="en-US" sz="1600" dirty="0"/>
              <a:t>To encourage leadership, use of initiative and good judgement by participants through actions.</a:t>
            </a:r>
          </a:p>
          <a:p>
            <a:r>
              <a:rPr lang="en-US" sz="1600" dirty="0"/>
              <a:t>To recognize that the purpose of athletics is to promote the physical, mental, moral, social, and emotional well-being of the individual players.</a:t>
            </a:r>
          </a:p>
          <a:p>
            <a:r>
              <a:rPr lang="en-US" sz="1600" dirty="0"/>
              <a:t>To eliminate ALL taunting including racial slurs, discriminatory acts, and divisive comments on the basis of race, religion, gender, sexual orientation, creed or national origin.</a:t>
            </a:r>
          </a:p>
          <a:p>
            <a:r>
              <a:rPr lang="en-US" sz="1600" dirty="0"/>
              <a:t>To remember an athletic contest is only a game; not a matter of life-or-death for a player, coach or school.</a:t>
            </a:r>
          </a:p>
          <a:p>
            <a:r>
              <a:rPr lang="en-US" sz="1600" dirty="0"/>
              <a:t>Win with character; lose with dignity and respect.</a:t>
            </a:r>
          </a:p>
          <a:p>
            <a:r>
              <a:rPr lang="en-US" sz="1600" dirty="0"/>
              <a:t>Exercise self-control and reflect positively upon yourself, team and school.</a:t>
            </a:r>
          </a:p>
          <a:p>
            <a:r>
              <a:rPr lang="en-US" sz="1600" dirty="0"/>
              <a:t>Do not criticize officials or openly question the integrity of an official, especially in media outlets.</a:t>
            </a:r>
          </a:p>
          <a:p>
            <a:endParaRPr lang="en-US" sz="1600" dirty="0"/>
          </a:p>
        </p:txBody>
      </p:sp>
    </p:spTree>
    <p:extLst>
      <p:ext uri="{BB962C8B-B14F-4D97-AF65-F5344CB8AC3E}">
        <p14:creationId xmlns:p14="http://schemas.microsoft.com/office/powerpoint/2010/main" val="1968421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DC18-5F5D-4E02-9067-0A5BAC8F9A98}"/>
              </a:ext>
            </a:extLst>
          </p:cNvPr>
          <p:cNvSpPr>
            <a:spLocks noGrp="1"/>
          </p:cNvSpPr>
          <p:nvPr>
            <p:ph type="title"/>
          </p:nvPr>
        </p:nvSpPr>
        <p:spPr>
          <a:xfrm>
            <a:off x="1371601" y="804890"/>
            <a:ext cx="9683252" cy="478788"/>
          </a:xfrm>
        </p:spPr>
        <p:txBody>
          <a:bodyPr>
            <a:normAutofit/>
          </a:bodyPr>
          <a:lstStyle/>
          <a:p>
            <a:pPr algn="ctr"/>
            <a:r>
              <a:rPr lang="en-US" sz="2800" dirty="0"/>
              <a:t>Player/coach violation and minimum penalties</a:t>
            </a:r>
          </a:p>
        </p:txBody>
      </p:sp>
      <p:sp>
        <p:nvSpPr>
          <p:cNvPr id="3" name="Content Placeholder 2">
            <a:extLst>
              <a:ext uri="{FF2B5EF4-FFF2-40B4-BE49-F238E27FC236}">
                <a16:creationId xmlns:a16="http://schemas.microsoft.com/office/drawing/2014/main" id="{671120D7-5820-4629-BE4E-08D72E84024E}"/>
              </a:ext>
            </a:extLst>
          </p:cNvPr>
          <p:cNvSpPr>
            <a:spLocks noGrp="1"/>
          </p:cNvSpPr>
          <p:nvPr>
            <p:ph sz="half" idx="1"/>
          </p:nvPr>
        </p:nvSpPr>
        <p:spPr>
          <a:xfrm>
            <a:off x="1346437" y="2010878"/>
            <a:ext cx="4746046" cy="3844799"/>
          </a:xfrm>
        </p:spPr>
        <p:txBody>
          <a:bodyPr>
            <a:normAutofit fontScale="55000" lnSpcReduction="20000"/>
          </a:bodyPr>
          <a:lstStyle/>
          <a:p>
            <a:pPr marL="0" indent="0">
              <a:buNone/>
            </a:pPr>
            <a:r>
              <a:rPr lang="en-US" sz="2900" dirty="0"/>
              <a:t>ACT </a:t>
            </a:r>
          </a:p>
          <a:p>
            <a:pPr marL="0" indent="0">
              <a:buNone/>
            </a:pPr>
            <a:r>
              <a:rPr lang="en-US" dirty="0"/>
              <a:t>First ejection of player from a contest or scrimmage for unsportsmanlike conduct.</a:t>
            </a:r>
          </a:p>
          <a:p>
            <a:pPr marL="0" indent="0">
              <a:buNone/>
            </a:pPr>
            <a:endParaRPr lang="en-US" dirty="0"/>
          </a:p>
          <a:p>
            <a:pPr marL="0" indent="0">
              <a:buNone/>
            </a:pPr>
            <a:r>
              <a:rPr lang="en-US" dirty="0"/>
              <a:t>While serving his/her suspension and prior to returning to competition, an </a:t>
            </a:r>
            <a:r>
              <a:rPr lang="en-US" dirty="0">
                <a:solidFill>
                  <a:srgbClr val="FF0000"/>
                </a:solidFill>
              </a:rPr>
              <a:t>ejected player</a:t>
            </a:r>
            <a:r>
              <a:rPr lang="en-US" dirty="0"/>
              <a:t> shall complete the free NFHS Course, “Sportsmanship” at nfhslearn.com  </a:t>
            </a:r>
          </a:p>
          <a:p>
            <a:pPr marL="0" indent="0">
              <a:buNone/>
            </a:pPr>
            <a:endParaRPr lang="en-US" dirty="0"/>
          </a:p>
          <a:p>
            <a:pPr marL="0" indent="0">
              <a:buNone/>
            </a:pPr>
            <a:r>
              <a:rPr lang="en-US" dirty="0"/>
              <a:t>While serving his or her suspension and prior to coaching in his/her next contest, an </a:t>
            </a:r>
            <a:r>
              <a:rPr lang="en-US" dirty="0">
                <a:solidFill>
                  <a:srgbClr val="FF0000"/>
                </a:solidFill>
              </a:rPr>
              <a:t>ejected coach</a:t>
            </a:r>
            <a:r>
              <a:rPr lang="en-US" dirty="0"/>
              <a:t> shall complete the NFHS online course, “Teaching and Modeling Behavior” (4-5 </a:t>
            </a:r>
            <a:r>
              <a:rPr lang="en-US" dirty="0" err="1"/>
              <a:t>hrs</a:t>
            </a:r>
            <a:r>
              <a:rPr lang="en-US" dirty="0"/>
              <a:t>, $20) at www.nfhslearn.com. If a coach or player is ejected during tournament play, they must have the required course completed before the next regularly scheduled contest or in the case of the state tournament, within one week of the ejection.</a:t>
            </a:r>
          </a:p>
        </p:txBody>
      </p:sp>
      <p:sp>
        <p:nvSpPr>
          <p:cNvPr id="4" name="Content Placeholder 3">
            <a:extLst>
              <a:ext uri="{FF2B5EF4-FFF2-40B4-BE49-F238E27FC236}">
                <a16:creationId xmlns:a16="http://schemas.microsoft.com/office/drawing/2014/main" id="{1D9A3829-8B41-47B8-844C-C219154C57BD}"/>
              </a:ext>
            </a:extLst>
          </p:cNvPr>
          <p:cNvSpPr>
            <a:spLocks noGrp="1"/>
          </p:cNvSpPr>
          <p:nvPr>
            <p:ph sz="half" idx="2"/>
          </p:nvPr>
        </p:nvSpPr>
        <p:spPr>
          <a:xfrm>
            <a:off x="6312877" y="2017343"/>
            <a:ext cx="4746046" cy="4128480"/>
          </a:xfrm>
        </p:spPr>
        <p:txBody>
          <a:bodyPr>
            <a:normAutofit fontScale="55000" lnSpcReduction="20000"/>
          </a:bodyPr>
          <a:lstStyle/>
          <a:p>
            <a:pPr marL="0" indent="0">
              <a:buNone/>
            </a:pPr>
            <a:r>
              <a:rPr lang="en-US" sz="2900" dirty="0"/>
              <a:t>PENALTIES</a:t>
            </a:r>
          </a:p>
          <a:p>
            <a:pPr marL="0" indent="0">
              <a:buNone/>
            </a:pPr>
            <a:r>
              <a:rPr lang="en-US" dirty="0"/>
              <a:t>Ineligible for the next regularly scheduled UHSAA contest at that level and any intervening levels of play. (Adopted Fall 2018) </a:t>
            </a:r>
          </a:p>
          <a:p>
            <a:pPr marL="0" indent="0">
              <a:buNone/>
            </a:pPr>
            <a:endParaRPr lang="en-US" dirty="0"/>
          </a:p>
          <a:p>
            <a:pPr marL="0" indent="0">
              <a:buNone/>
            </a:pPr>
            <a:r>
              <a:rPr lang="en-US" dirty="0"/>
              <a:t>The following is the definition of a contest by sport: </a:t>
            </a:r>
          </a:p>
          <a:p>
            <a:pPr marL="0" indent="0">
              <a:buNone/>
            </a:pPr>
            <a:r>
              <a:rPr lang="en-US" dirty="0"/>
              <a:t>Baseball (7 innings)   Basketball (4 Quarters) </a:t>
            </a:r>
          </a:p>
          <a:p>
            <a:pPr marL="0" indent="0">
              <a:buNone/>
            </a:pPr>
            <a:r>
              <a:rPr lang="en-US" dirty="0"/>
              <a:t>Cross Country/Track &amp; Field (Meet)    Drill (Competition) </a:t>
            </a:r>
          </a:p>
          <a:p>
            <a:pPr marL="0" indent="0">
              <a:buNone/>
            </a:pPr>
            <a:r>
              <a:rPr lang="en-US" dirty="0"/>
              <a:t>Football (4 Quarters)    Golf (Match)    Lacrosse (4 quarters) </a:t>
            </a:r>
          </a:p>
          <a:p>
            <a:pPr marL="0" indent="0">
              <a:buNone/>
            </a:pPr>
            <a:r>
              <a:rPr lang="en-US" dirty="0"/>
              <a:t>Soccer (2 Halves)    Softball (7 innings)    Swimming (Meet) </a:t>
            </a:r>
          </a:p>
          <a:p>
            <a:pPr marL="0" indent="0">
              <a:buNone/>
            </a:pPr>
            <a:r>
              <a:rPr lang="en-US" dirty="0"/>
              <a:t>Tennis (Match)    Volleyball (Match)     Wrestling (Match) </a:t>
            </a:r>
          </a:p>
          <a:p>
            <a:pPr marL="0" indent="0">
              <a:buNone/>
            </a:pPr>
            <a:endParaRPr lang="en-US" dirty="0"/>
          </a:p>
          <a:p>
            <a:pPr marL="0" indent="0">
              <a:buNone/>
            </a:pPr>
            <a:r>
              <a:rPr lang="en-US" dirty="0"/>
              <a:t>An overtime period(s) will not be included in determining the length of a suspension. In addition, contests ended by mercy-rule or early termination count as a contest.</a:t>
            </a:r>
          </a:p>
        </p:txBody>
      </p:sp>
    </p:spTree>
    <p:extLst>
      <p:ext uri="{BB962C8B-B14F-4D97-AF65-F5344CB8AC3E}">
        <p14:creationId xmlns:p14="http://schemas.microsoft.com/office/powerpoint/2010/main" val="2469199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DC18-5F5D-4E02-9067-0A5BAC8F9A98}"/>
              </a:ext>
            </a:extLst>
          </p:cNvPr>
          <p:cNvSpPr>
            <a:spLocks noGrp="1"/>
          </p:cNvSpPr>
          <p:nvPr>
            <p:ph type="title"/>
          </p:nvPr>
        </p:nvSpPr>
        <p:spPr>
          <a:xfrm>
            <a:off x="1230923" y="914400"/>
            <a:ext cx="9988062" cy="949794"/>
          </a:xfrm>
        </p:spPr>
        <p:txBody>
          <a:bodyPr>
            <a:normAutofit fontScale="90000"/>
          </a:bodyPr>
          <a:lstStyle/>
          <a:p>
            <a:pPr algn="ctr"/>
            <a:r>
              <a:rPr lang="en-US" dirty="0"/>
              <a:t>Player/coach violation and minimum penalties</a:t>
            </a:r>
          </a:p>
        </p:txBody>
      </p:sp>
      <p:sp>
        <p:nvSpPr>
          <p:cNvPr id="3" name="Content Placeholder 2">
            <a:extLst>
              <a:ext uri="{FF2B5EF4-FFF2-40B4-BE49-F238E27FC236}">
                <a16:creationId xmlns:a16="http://schemas.microsoft.com/office/drawing/2014/main" id="{671120D7-5820-4629-BE4E-08D72E84024E}"/>
              </a:ext>
            </a:extLst>
          </p:cNvPr>
          <p:cNvSpPr>
            <a:spLocks noGrp="1"/>
          </p:cNvSpPr>
          <p:nvPr>
            <p:ph sz="half" idx="1"/>
          </p:nvPr>
        </p:nvSpPr>
        <p:spPr>
          <a:xfrm>
            <a:off x="1447331" y="1864194"/>
            <a:ext cx="4645152" cy="4255252"/>
          </a:xfrm>
        </p:spPr>
        <p:txBody>
          <a:bodyPr>
            <a:normAutofit/>
          </a:bodyPr>
          <a:lstStyle/>
          <a:p>
            <a:pPr marL="0" indent="0">
              <a:buNone/>
            </a:pPr>
            <a:r>
              <a:rPr lang="en-US" sz="1200" dirty="0"/>
              <a:t>ACT</a:t>
            </a:r>
          </a:p>
          <a:p>
            <a:pPr marL="0" indent="0">
              <a:buNone/>
            </a:pPr>
            <a:r>
              <a:rPr lang="en-US" sz="1200" dirty="0"/>
              <a:t>First ejection of </a:t>
            </a:r>
            <a:r>
              <a:rPr lang="en-US" sz="1200" dirty="0">
                <a:solidFill>
                  <a:srgbClr val="FF0000"/>
                </a:solidFill>
              </a:rPr>
              <a:t>coach </a:t>
            </a:r>
            <a:r>
              <a:rPr lang="en-US" sz="1200" dirty="0"/>
              <a:t>from a contest or scrimmage for unsportsmanlike conduct.   </a:t>
            </a:r>
          </a:p>
          <a:p>
            <a:pPr marL="0" indent="0">
              <a:buNone/>
            </a:pPr>
            <a:r>
              <a:rPr lang="en-US" sz="1200" dirty="0"/>
              <a:t>Taunting, defined as including racial slurs, discriminatory acts, and divisive comments on the basis of race, religion, gender, sexual orientation, creed, or national origin.  </a:t>
            </a:r>
          </a:p>
          <a:p>
            <a:pPr marL="0" indent="0">
              <a:buNone/>
            </a:pPr>
            <a:endParaRPr lang="en-US" sz="1200" dirty="0"/>
          </a:p>
          <a:p>
            <a:pPr marL="0" indent="0">
              <a:buNone/>
            </a:pPr>
            <a:r>
              <a:rPr lang="en-US" sz="1200" dirty="0"/>
              <a:t>Second ejection of a player or a coach from a contest during the same season of sport for unsportsmanlike conduct.  </a:t>
            </a:r>
          </a:p>
          <a:p>
            <a:pPr marL="0" indent="0">
              <a:buNone/>
            </a:pPr>
            <a:endParaRPr lang="en-US" sz="1200" dirty="0"/>
          </a:p>
          <a:p>
            <a:pPr marL="0" indent="0">
              <a:buNone/>
            </a:pPr>
            <a:r>
              <a:rPr lang="en-US" sz="1200" dirty="0"/>
              <a:t>A third ejection of a player or a coach from a contest during the same season of a sport for unsportsmanlike conduct.  </a:t>
            </a:r>
          </a:p>
          <a:p>
            <a:pPr marL="0" indent="0">
              <a:buNone/>
            </a:pPr>
            <a:endParaRPr lang="en-US" sz="1200" dirty="0"/>
          </a:p>
          <a:p>
            <a:pPr marL="0" indent="0">
              <a:buNone/>
            </a:pPr>
            <a:r>
              <a:rPr lang="en-US" sz="1200" dirty="0"/>
              <a:t>Coaches or players ejected for violent behavior. </a:t>
            </a:r>
          </a:p>
        </p:txBody>
      </p:sp>
      <p:sp>
        <p:nvSpPr>
          <p:cNvPr id="4" name="Content Placeholder 3">
            <a:extLst>
              <a:ext uri="{FF2B5EF4-FFF2-40B4-BE49-F238E27FC236}">
                <a16:creationId xmlns:a16="http://schemas.microsoft.com/office/drawing/2014/main" id="{1D9A3829-8B41-47B8-844C-C219154C57BD}"/>
              </a:ext>
            </a:extLst>
          </p:cNvPr>
          <p:cNvSpPr>
            <a:spLocks noGrp="1"/>
          </p:cNvSpPr>
          <p:nvPr>
            <p:ph sz="half" idx="2"/>
          </p:nvPr>
        </p:nvSpPr>
        <p:spPr>
          <a:xfrm>
            <a:off x="6413771" y="1864194"/>
            <a:ext cx="4645152" cy="4255252"/>
          </a:xfrm>
        </p:spPr>
        <p:txBody>
          <a:bodyPr>
            <a:noAutofit/>
          </a:bodyPr>
          <a:lstStyle/>
          <a:p>
            <a:pPr marL="0" indent="0">
              <a:buNone/>
            </a:pPr>
            <a:r>
              <a:rPr lang="en-US" sz="1200" dirty="0"/>
              <a:t>PENALTIES</a:t>
            </a:r>
          </a:p>
          <a:p>
            <a:pPr marL="0" indent="0">
              <a:buNone/>
            </a:pPr>
            <a:r>
              <a:rPr lang="en-US" sz="1100" dirty="0"/>
              <a:t>Ineligible for the next regularly scheduled contest at that level and any intervening levels of play. Player contest equivalents do not apply.</a:t>
            </a:r>
          </a:p>
          <a:p>
            <a:pPr marL="0" indent="0">
              <a:buNone/>
            </a:pPr>
            <a:r>
              <a:rPr lang="en-US" sz="1100" dirty="0"/>
              <a:t>Ineligibility for the following number of regularly scheduled UHSAA contests at the level and any intervening levels of play. </a:t>
            </a:r>
            <a:r>
              <a:rPr lang="en-US" sz="1100" dirty="0">
                <a:solidFill>
                  <a:srgbClr val="FF0000"/>
                </a:solidFill>
              </a:rPr>
              <a:t>Players</a:t>
            </a:r>
            <a:r>
              <a:rPr lang="en-US" sz="1100" dirty="0"/>
              <a:t> - 1st offense (2 contests), 2nd offense (4 contests) and 3rd offense (season and all other sports in the school year) </a:t>
            </a:r>
            <a:r>
              <a:rPr lang="en-US" sz="1100" dirty="0">
                <a:solidFill>
                  <a:srgbClr val="FF0000"/>
                </a:solidFill>
              </a:rPr>
              <a:t>Coaches</a:t>
            </a:r>
            <a:r>
              <a:rPr lang="en-US" sz="1100" dirty="0"/>
              <a:t> - 1st offense (2 contests) and 2nd offense (suspension for season)</a:t>
            </a:r>
          </a:p>
          <a:p>
            <a:pPr marL="0" indent="0">
              <a:buNone/>
            </a:pPr>
            <a:r>
              <a:rPr lang="en-US" sz="1100" dirty="0"/>
              <a:t>Ineligibility for the next two contests as in rule one for players and rule two for coaches. </a:t>
            </a:r>
          </a:p>
          <a:p>
            <a:pPr marL="0" indent="0">
              <a:buNone/>
            </a:pPr>
            <a:endParaRPr lang="en-US" sz="1100" dirty="0"/>
          </a:p>
          <a:p>
            <a:pPr marL="0" indent="0">
              <a:buNone/>
            </a:pPr>
            <a:r>
              <a:rPr lang="en-US" sz="1100" dirty="0"/>
              <a:t>Ineligibility for one calendar year (365 days) from the date of ejection.</a:t>
            </a:r>
          </a:p>
          <a:p>
            <a:pPr marL="0" indent="0">
              <a:buNone/>
            </a:pPr>
            <a:endParaRPr lang="en-US" sz="1100" dirty="0"/>
          </a:p>
          <a:p>
            <a:pPr marL="0" indent="0">
              <a:buNone/>
            </a:pPr>
            <a:r>
              <a:rPr lang="en-US" sz="1100" dirty="0"/>
              <a:t>Ineligibility for not fewer than two regularly scheduled contests. In addition, the incident shall be reported to the school or district, which may impose additional penalties consistent with the school’s disciplinary policies.</a:t>
            </a:r>
          </a:p>
        </p:txBody>
      </p:sp>
    </p:spTree>
    <p:extLst>
      <p:ext uri="{BB962C8B-B14F-4D97-AF65-F5344CB8AC3E}">
        <p14:creationId xmlns:p14="http://schemas.microsoft.com/office/powerpoint/2010/main" val="120987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14BAC-C5D6-40E0-B211-FA8DC8DD5A67}"/>
              </a:ext>
            </a:extLst>
          </p:cNvPr>
          <p:cNvSpPr>
            <a:spLocks noGrp="1"/>
          </p:cNvSpPr>
          <p:nvPr>
            <p:ph type="title"/>
          </p:nvPr>
        </p:nvSpPr>
        <p:spPr>
          <a:xfrm>
            <a:off x="734210" y="-142539"/>
            <a:ext cx="10396882" cy="1151965"/>
          </a:xfrm>
        </p:spPr>
        <p:txBody>
          <a:bodyPr/>
          <a:lstStyle/>
          <a:p>
            <a:pPr algn="ctr"/>
            <a:r>
              <a:rPr lang="en-US" dirty="0">
                <a:solidFill>
                  <a:schemeClr val="tx1"/>
                </a:solidFill>
              </a:rPr>
              <a:t>Parents and community</a:t>
            </a:r>
          </a:p>
        </p:txBody>
      </p:sp>
      <p:pic>
        <p:nvPicPr>
          <p:cNvPr id="4" name="Parental Guidance Movie CLIP - 3 Strikes, Youre Out (2012) - Billy Crystal Movie HD">
            <a:hlinkClick r:id="" action="ppaction://media"/>
            <a:extLst>
              <a:ext uri="{FF2B5EF4-FFF2-40B4-BE49-F238E27FC236}">
                <a16:creationId xmlns:a16="http://schemas.microsoft.com/office/drawing/2014/main" id="{89884ED5-AC73-4829-93E8-5E1605FBABE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37762" y="776237"/>
            <a:ext cx="8463670" cy="4760814"/>
          </a:xfrm>
          <a:prstGeom prst="rect">
            <a:avLst/>
          </a:prstGeom>
        </p:spPr>
      </p:pic>
    </p:spTree>
    <p:extLst>
      <p:ext uri="{BB962C8B-B14F-4D97-AF65-F5344CB8AC3E}">
        <p14:creationId xmlns:p14="http://schemas.microsoft.com/office/powerpoint/2010/main" val="265195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A7082E-F865-4027-8DE0-C16A81786E16}"/>
              </a:ext>
            </a:extLst>
          </p:cNvPr>
          <p:cNvSpPr>
            <a:spLocks noGrp="1"/>
          </p:cNvSpPr>
          <p:nvPr>
            <p:ph type="title" idx="4294967295"/>
          </p:nvPr>
        </p:nvSpPr>
        <p:spPr>
          <a:xfrm>
            <a:off x="0" y="290146"/>
            <a:ext cx="12192000" cy="2022231"/>
          </a:xfrm>
        </p:spPr>
        <p:txBody>
          <a:bodyPr>
            <a:normAutofit fontScale="90000"/>
          </a:bodyPr>
          <a:lstStyle/>
          <a:p>
            <a:pPr algn="ctr"/>
            <a:br>
              <a:rPr lang="en-US" sz="2000" dirty="0"/>
            </a:br>
            <a:br>
              <a:rPr lang="en-US" sz="2000" dirty="0"/>
            </a:br>
            <a:r>
              <a:rPr lang="en-US" sz="2400" b="1" dirty="0">
                <a:latin typeface="Arial Rounded MT Bold" panose="020F0704030504030204" pitchFamily="34" charset="0"/>
              </a:rPr>
              <a:t>The UHSAA believes that all individuals should be treated with respect and dignity.</a:t>
            </a:r>
            <a:br>
              <a:rPr lang="en-US" sz="2400" b="1" dirty="0">
                <a:latin typeface="Arial Rounded MT Bold" panose="020F0704030504030204" pitchFamily="34" charset="0"/>
              </a:rPr>
            </a:br>
            <a:r>
              <a:rPr lang="en-US" sz="2400" b="1" dirty="0">
                <a:latin typeface="Arial Rounded MT Bold" panose="020F0704030504030204" pitchFamily="34" charset="0"/>
              </a:rPr>
              <a:t>Students should be able to participate in UHSAA-sponsored activities in an environment that is free from racial slurs, racial harassment, and racial discrimination.</a:t>
            </a:r>
          </a:p>
        </p:txBody>
      </p:sp>
      <p:sp>
        <p:nvSpPr>
          <p:cNvPr id="5" name="Text Placeholder 4">
            <a:extLst>
              <a:ext uri="{FF2B5EF4-FFF2-40B4-BE49-F238E27FC236}">
                <a16:creationId xmlns:a16="http://schemas.microsoft.com/office/drawing/2014/main" id="{800FF999-0590-4430-AE0F-A61AFFD1A732}"/>
              </a:ext>
            </a:extLst>
          </p:cNvPr>
          <p:cNvSpPr>
            <a:spLocks noGrp="1"/>
          </p:cNvSpPr>
          <p:nvPr>
            <p:ph type="body" idx="4294967295"/>
          </p:nvPr>
        </p:nvSpPr>
        <p:spPr>
          <a:xfrm>
            <a:off x="0" y="2400300"/>
            <a:ext cx="12192000" cy="3763107"/>
          </a:xfrm>
        </p:spPr>
        <p:txBody>
          <a:bodyPr>
            <a:noAutofit/>
          </a:bodyPr>
          <a:lstStyle/>
          <a:p>
            <a:pPr marL="0" indent="0" algn="ctr">
              <a:buNone/>
            </a:pPr>
            <a:r>
              <a:rPr lang="en-US" sz="2400" dirty="0">
                <a:solidFill>
                  <a:srgbClr val="C00000"/>
                </a:solidFill>
                <a:latin typeface="Arial Rounded MT Bold" panose="020F0704030504030204" pitchFamily="34" charset="0"/>
              </a:rPr>
              <a:t>THE UHSAA WILL NOT TOLERATE ANY FORM OF TAUNTING.</a:t>
            </a:r>
          </a:p>
          <a:p>
            <a:pPr marL="0" indent="0" algn="ctr">
              <a:buNone/>
            </a:pPr>
            <a:r>
              <a:rPr lang="en-US" sz="2200" b="1" dirty="0">
                <a:latin typeface="Arial Rounded MT Bold" panose="020F0704030504030204" pitchFamily="34" charset="0"/>
              </a:rPr>
              <a:t>TAUNTING IS DEFINED AS ANY ACTION THAT IS INTENDED TO EMBARRASS, RIDICULE OR DEMEAN OTHERS UNDER ANY CIRCUMSTANCES INCLUDING ON THE BASIS OF RACE, RELIGION, GENDER, SEXUAL ORIENTATION, CREED OR NATIONAL ORIGIN.</a:t>
            </a:r>
          </a:p>
          <a:p>
            <a:pPr marL="0" indent="0" algn="ctr">
              <a:buNone/>
            </a:pPr>
            <a:r>
              <a:rPr lang="en-US" sz="2200" b="1" dirty="0">
                <a:solidFill>
                  <a:srgbClr val="C00000"/>
                </a:solidFill>
                <a:latin typeface="Arial Rounded MT Bold" panose="020F0704030504030204" pitchFamily="34" charset="0"/>
              </a:rPr>
              <a:t>THIS INCLUDES:</a:t>
            </a:r>
          </a:p>
          <a:p>
            <a:pPr marL="0" indent="0" algn="ctr">
              <a:buNone/>
            </a:pPr>
            <a:r>
              <a:rPr lang="en-US" sz="2200" b="1" dirty="0">
                <a:solidFill>
                  <a:srgbClr val="C00000"/>
                </a:solidFill>
                <a:latin typeface="Arial Rounded MT Bold" panose="020F0704030504030204" pitchFamily="34" charset="0"/>
              </a:rPr>
              <a:t>*STUDENT-ATHLETES  *COACHES  * PARENTS  * FANS</a:t>
            </a:r>
          </a:p>
        </p:txBody>
      </p:sp>
    </p:spTree>
    <p:extLst>
      <p:ext uri="{BB962C8B-B14F-4D97-AF65-F5344CB8AC3E}">
        <p14:creationId xmlns:p14="http://schemas.microsoft.com/office/powerpoint/2010/main" val="460147181"/>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353</TotalTime>
  <Words>1783</Words>
  <Application>Microsoft Office PowerPoint</Application>
  <PresentationFormat>Widescreen</PresentationFormat>
  <Paragraphs>165</Paragraphs>
  <Slides>20</Slides>
  <Notes>19</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Arial</vt:lpstr>
      <vt:lpstr>Arial Black</vt:lpstr>
      <vt:lpstr>Arial Rounded MT Bold</vt:lpstr>
      <vt:lpstr>Calibri</vt:lpstr>
      <vt:lpstr>Gill Sans MT</vt:lpstr>
      <vt:lpstr>Impact</vt:lpstr>
      <vt:lpstr>Gallery</vt:lpstr>
      <vt:lpstr>Main Event</vt:lpstr>
      <vt:lpstr>sportsmanship</vt:lpstr>
      <vt:lpstr>SPORTSMANSHIP- BECAUSE IT MATTERS</vt:lpstr>
      <vt:lpstr>Evidence shows that participation in high school athletic and fine arts activities can have a significant impact on the educational development and future success of students.  Through extracurricular activities a student learns respect, teamwork, personal responsibility, integrity, honesty and leadership.  The principles of sportsmanship and ethical behavior should be taught, modeled and enforced by:     </vt:lpstr>
      <vt:lpstr>PowerPoint Presentation</vt:lpstr>
      <vt:lpstr>UTAH HIGH SCHOOL ACTIVITIES ASSOCIATION CODE OF ETHICS  THE CODE OF ETHICS IS AS FOLLOWS FOR STUDENT ATHLETES AND PARTICIPANTS:</vt:lpstr>
      <vt:lpstr>Player/coach violation and minimum penalties</vt:lpstr>
      <vt:lpstr>Player/coach violation and minimum penalties</vt:lpstr>
      <vt:lpstr>Parents and community</vt:lpstr>
      <vt:lpstr>  The UHSAA believes that all individuals should be treated with respect and dignity. Students should be able to participate in UHSAA-sponsored activities in an environment that is free from racial slurs, racial harassment, and racial discrimination.</vt:lpstr>
      <vt:lpstr>Fan/spectator policies and minimum penalties</vt:lpstr>
      <vt:lpstr>YELLOW CARD PROTOCOL</vt:lpstr>
      <vt:lpstr>RED CARD PROTOCOL</vt:lpstr>
      <vt:lpstr> WHILE EACH PARTICIPANT IN UHSAA ACTIVITIES IS RESPONSIBLE FOR PLAYING A ROLE IN CREATING A SAFE, EDUCATIONAL EXPERIENCE, THE SCHOOL PRINCIPAL AND ADMINISTRATORS ARE ULTIMATELY RESPONSIBLE FOR THE CONDUCT OF GROUPS ASSOCIATED WITH THEIR SCHOOL COMMUNITY DURING THE REGULAR SEASON AND POST-SEASON.    IT SHALL BE THE RESPONSIBILITY OF EACH MEMBER SCHOOL PRINCIPAL TO EXERCISE CONTROL OVER ALL INDIVIDUALS TO THE EXTENT NECESSARY TO ENSURE SAFETY AND FAIR PLAY FOR ALL PARTICIPATION AND ADHERENCE WITH THESE STANDARDS.   </vt:lpstr>
      <vt:lpstr>School administration responsibilities</vt:lpstr>
      <vt:lpstr>Athletic directors’ responsibilities</vt:lpstr>
      <vt:lpstr>Athletic directors’ responsibilities</vt:lpstr>
      <vt:lpstr>PowerPoint Presentation</vt:lpstr>
      <vt:lpstr>Uhsaa sportsmanship initiatives</vt:lpstr>
      <vt:lpstr>Register my coach</vt:lpstr>
      <vt:lpstr>working together with a common purpose  we can make extraordinary things happen!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sportsmanship</dc:title>
  <dc:creator>Jan Whittaker</dc:creator>
  <cp:lastModifiedBy>Jan Whittaker</cp:lastModifiedBy>
  <cp:revision>44</cp:revision>
  <dcterms:created xsi:type="dcterms:W3CDTF">2019-09-05T15:22:47Z</dcterms:created>
  <dcterms:modified xsi:type="dcterms:W3CDTF">2019-09-09T18:58:55Z</dcterms:modified>
</cp:coreProperties>
</file>